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54"/>
  </p:notesMasterIdLst>
  <p:sldIdLst>
    <p:sldId id="256" r:id="rId4"/>
    <p:sldId id="339" r:id="rId5"/>
    <p:sldId id="258" r:id="rId6"/>
    <p:sldId id="259" r:id="rId7"/>
    <p:sldId id="260" r:id="rId8"/>
    <p:sldId id="262" r:id="rId9"/>
    <p:sldId id="263" r:id="rId10"/>
    <p:sldId id="264" r:id="rId11"/>
    <p:sldId id="257" r:id="rId12"/>
    <p:sldId id="265" r:id="rId13"/>
    <p:sldId id="266" r:id="rId14"/>
    <p:sldId id="267" r:id="rId15"/>
    <p:sldId id="268" r:id="rId16"/>
    <p:sldId id="269" r:id="rId17"/>
    <p:sldId id="261" r:id="rId18"/>
    <p:sldId id="270" r:id="rId19"/>
    <p:sldId id="271" r:id="rId20"/>
    <p:sldId id="272" r:id="rId21"/>
    <p:sldId id="304" r:id="rId22"/>
    <p:sldId id="305" r:id="rId23"/>
    <p:sldId id="323" r:id="rId24"/>
    <p:sldId id="292" r:id="rId25"/>
    <p:sldId id="306" r:id="rId26"/>
    <p:sldId id="298" r:id="rId27"/>
    <p:sldId id="299" r:id="rId28"/>
    <p:sldId id="300" r:id="rId29"/>
    <p:sldId id="295" r:id="rId30"/>
    <p:sldId id="301" r:id="rId31"/>
    <p:sldId id="302" r:id="rId32"/>
    <p:sldId id="303" r:id="rId33"/>
    <p:sldId id="290" r:id="rId34"/>
    <p:sldId id="291" r:id="rId35"/>
    <p:sldId id="296" r:id="rId36"/>
    <p:sldId id="293" r:id="rId37"/>
    <p:sldId id="294" r:id="rId38"/>
    <p:sldId id="322" r:id="rId39"/>
    <p:sldId id="321" r:id="rId40"/>
    <p:sldId id="325" r:id="rId41"/>
    <p:sldId id="330" r:id="rId42"/>
    <p:sldId id="331" r:id="rId43"/>
    <p:sldId id="320" r:id="rId44"/>
    <p:sldId id="319" r:id="rId45"/>
    <p:sldId id="336" r:id="rId46"/>
    <p:sldId id="335" r:id="rId47"/>
    <p:sldId id="338" r:id="rId48"/>
    <p:sldId id="309" r:id="rId49"/>
    <p:sldId id="333" r:id="rId50"/>
    <p:sldId id="308" r:id="rId51"/>
    <p:sldId id="276" r:id="rId52"/>
    <p:sldId id="273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6A5AA-7727-4F02-B19E-3E70530F56E0}" v="582" dt="2023-05-09T18:38:39.095"/>
    <p1510:client id="{1A02FE5A-78CE-4B6F-8207-71D7D2C58DB7}" v="70" dt="2023-05-09T19:34:37.335"/>
    <p1510:client id="{2BE4816D-C60B-4385-9464-57D1BF5AD1D4}" v="447" dt="2023-05-09T18:06:37.479"/>
    <p1510:client id="{78F4A9EB-6A89-4EE2-BC7F-A519FD258496}" v="2" dt="2023-05-09T17:18:57.620"/>
    <p1510:client id="{79A57071-665F-4759-89E7-8FEEEEFF0B9B}" v="53" dt="2023-05-09T05:48:10.697"/>
    <p1510:client id="{8D19501A-A02A-4E0A-BCF9-4FF160FB5792}" v="544" dt="2023-05-09T19:25:16.430"/>
    <p1510:client id="{9832789A-3F63-4910-868D-0B4E9A47C836}" v="120" dt="2023-05-09T12:45:20.966"/>
    <p1510:client id="{A27CDD65-4317-4FF3-9FDC-2421B3A29506}" v="2110" dt="2023-05-09T21:30:19.016"/>
    <p1510:client id="{E05D009B-6000-40C1-BC5B-279E922F4A92}" v="10" dt="2023-05-09T14:18:59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6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D0597-19DA-48AF-BAAF-916138F4F4A4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C37D08-B8FE-46CF-948D-2E968656DF9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solidFill>
                <a:schemeClr val="bg1"/>
              </a:solidFill>
            </a:rPr>
            <a:t>Clarity and simplicity: </a:t>
          </a:r>
          <a:r>
            <a:rPr lang="en-GB">
              <a:solidFill>
                <a:schemeClr val="bg1"/>
              </a:solidFill>
            </a:rPr>
            <a:t>Ensure that the UI is easy to understand, with minimal cognitive load for players. Use clear and legible fonts, icons, and colours to convey important information.</a:t>
          </a:r>
          <a:endParaRPr lang="en-US">
            <a:solidFill>
              <a:schemeClr val="bg1"/>
            </a:solidFill>
          </a:endParaRPr>
        </a:p>
      </dgm:t>
    </dgm:pt>
    <dgm:pt modelId="{B3180331-C424-48ED-9995-A3509FCA4F46}" type="parTrans" cxnId="{0369C3EF-0F8A-41D0-9DB4-FF9BCF3B2338}">
      <dgm:prSet/>
      <dgm:spPr/>
      <dgm:t>
        <a:bodyPr/>
        <a:lstStyle/>
        <a:p>
          <a:endParaRPr lang="en-US"/>
        </a:p>
      </dgm:t>
    </dgm:pt>
    <dgm:pt modelId="{8C76F08C-1BEE-4683-8365-71D87D775297}" type="sibTrans" cxnId="{0369C3EF-0F8A-41D0-9DB4-FF9BCF3B23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E66F54F-02EA-42F3-990C-0461B308F4B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solidFill>
                <a:schemeClr val="bg1"/>
              </a:solidFill>
            </a:rPr>
            <a:t>Consistency and feedback: </a:t>
          </a:r>
          <a:r>
            <a:rPr lang="en-GB">
              <a:solidFill>
                <a:schemeClr val="bg1"/>
              </a:solidFill>
            </a:rPr>
            <a:t>Maintain a consistent visual language throughout the UI. Provide real-time feedback to the player's actions to enhance the gaming experience.</a:t>
          </a:r>
          <a:endParaRPr lang="en-US">
            <a:solidFill>
              <a:schemeClr val="bg1"/>
            </a:solidFill>
          </a:endParaRPr>
        </a:p>
      </dgm:t>
    </dgm:pt>
    <dgm:pt modelId="{8B97FCA0-B478-4D66-836C-C97FD5E73CF2}" type="parTrans" cxnId="{C3DEE2CD-E570-47A3-B26B-DED5574A8449}">
      <dgm:prSet/>
      <dgm:spPr/>
      <dgm:t>
        <a:bodyPr/>
        <a:lstStyle/>
        <a:p>
          <a:endParaRPr lang="en-US"/>
        </a:p>
      </dgm:t>
    </dgm:pt>
    <dgm:pt modelId="{F70F207B-9D38-419C-BE16-DD47CC3D7D96}" type="sibTrans" cxnId="{C3DEE2CD-E570-47A3-B26B-DED5574A84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854057-953A-4230-813D-1E3A210AC7A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solidFill>
                <a:schemeClr val="bg1"/>
              </a:solidFill>
            </a:rPr>
            <a:t>Flexibility and efficiency: </a:t>
          </a:r>
          <a:r>
            <a:rPr lang="en-GB">
              <a:solidFill>
                <a:schemeClr val="bg1"/>
              </a:solidFill>
            </a:rPr>
            <a:t>Design the UI to adapt to various screen resolutions and input devices. Optimize the UI to reduce performance impact on the game.</a:t>
          </a:r>
          <a:endParaRPr lang="en-US">
            <a:solidFill>
              <a:schemeClr val="bg1"/>
            </a:solidFill>
          </a:endParaRPr>
        </a:p>
      </dgm:t>
    </dgm:pt>
    <dgm:pt modelId="{FEABCB4A-1F6C-446A-B68B-7618168EED6B}" type="parTrans" cxnId="{68FC882F-800D-47BB-8D77-ABA0D6D3C9C1}">
      <dgm:prSet/>
      <dgm:spPr/>
      <dgm:t>
        <a:bodyPr/>
        <a:lstStyle/>
        <a:p>
          <a:endParaRPr lang="en-US"/>
        </a:p>
      </dgm:t>
    </dgm:pt>
    <dgm:pt modelId="{726E413E-81ED-4D67-9D52-B4BC34B182AF}" type="sibTrans" cxnId="{68FC882F-800D-47BB-8D77-ABA0D6D3C9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9123E4-7E4A-42EC-8FC8-31F364067B3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solidFill>
                <a:schemeClr val="bg1"/>
              </a:solidFill>
            </a:rPr>
            <a:t>Aesthetically appealing: </a:t>
          </a:r>
          <a:r>
            <a:rPr lang="en-GB">
              <a:solidFill>
                <a:schemeClr val="bg1"/>
              </a:solidFill>
            </a:rPr>
            <a:t>Create a visually pleasing UI that complements the game's overall art style and theme.</a:t>
          </a:r>
          <a:endParaRPr lang="en-US">
            <a:solidFill>
              <a:schemeClr val="bg1"/>
            </a:solidFill>
          </a:endParaRPr>
        </a:p>
      </dgm:t>
    </dgm:pt>
    <dgm:pt modelId="{CA7C11B0-AED1-433E-9589-621EFED41E62}" type="parTrans" cxnId="{94166570-3BD2-483C-9F7A-79FFD9C954AD}">
      <dgm:prSet/>
      <dgm:spPr/>
      <dgm:t>
        <a:bodyPr/>
        <a:lstStyle/>
        <a:p>
          <a:endParaRPr lang="en-US"/>
        </a:p>
      </dgm:t>
    </dgm:pt>
    <dgm:pt modelId="{B65C6F5C-70B8-4CEE-950C-A0A12FB87F94}" type="sibTrans" cxnId="{94166570-3BD2-483C-9F7A-79FFD9C954AD}">
      <dgm:prSet/>
      <dgm:spPr/>
      <dgm:t>
        <a:bodyPr/>
        <a:lstStyle/>
        <a:p>
          <a:endParaRPr lang="en-US"/>
        </a:p>
      </dgm:t>
    </dgm:pt>
    <dgm:pt modelId="{19641D4D-9D34-4125-A50C-84ABD8493227}" type="pres">
      <dgm:prSet presAssocID="{63CD0597-19DA-48AF-BAAF-916138F4F4A4}" presName="root" presStyleCnt="0">
        <dgm:presLayoutVars>
          <dgm:dir/>
          <dgm:resizeHandles val="exact"/>
        </dgm:presLayoutVars>
      </dgm:prSet>
      <dgm:spPr/>
    </dgm:pt>
    <dgm:pt modelId="{4D0BCE76-CC1B-4939-86AD-0DAFF3E86F67}" type="pres">
      <dgm:prSet presAssocID="{D6C37D08-B8FE-46CF-948D-2E968656DF91}" presName="compNode" presStyleCnt="0"/>
      <dgm:spPr/>
    </dgm:pt>
    <dgm:pt modelId="{4A0F5C05-292A-4B92-84CF-51E235C972DF}" type="pres">
      <dgm:prSet presAssocID="{D6C37D08-B8FE-46CF-948D-2E968656DF91}" presName="bgRect" presStyleLbl="bgShp" presStyleIdx="0" presStyleCnt="4"/>
      <dgm:spPr/>
    </dgm:pt>
    <dgm:pt modelId="{4168FB4D-E3D8-4B02-8E85-CED7901D4D3B}" type="pres">
      <dgm:prSet presAssocID="{D6C37D08-B8FE-46CF-948D-2E968656DF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762A46F-4894-4D14-9494-6C3A9A334B7A}" type="pres">
      <dgm:prSet presAssocID="{D6C37D08-B8FE-46CF-948D-2E968656DF91}" presName="spaceRect" presStyleCnt="0"/>
      <dgm:spPr/>
    </dgm:pt>
    <dgm:pt modelId="{AA5B388F-77C1-4304-8793-EDA251EB3F11}" type="pres">
      <dgm:prSet presAssocID="{D6C37D08-B8FE-46CF-948D-2E968656DF91}" presName="parTx" presStyleLbl="revTx" presStyleIdx="0" presStyleCnt="4">
        <dgm:presLayoutVars>
          <dgm:chMax val="0"/>
          <dgm:chPref val="0"/>
        </dgm:presLayoutVars>
      </dgm:prSet>
      <dgm:spPr/>
    </dgm:pt>
    <dgm:pt modelId="{207EF48C-1103-4923-9EDD-1308A086DA7D}" type="pres">
      <dgm:prSet presAssocID="{8C76F08C-1BEE-4683-8365-71D87D775297}" presName="sibTrans" presStyleCnt="0"/>
      <dgm:spPr/>
    </dgm:pt>
    <dgm:pt modelId="{2E69D9B0-F968-40B9-8E49-D47AF45C19BA}" type="pres">
      <dgm:prSet presAssocID="{3E66F54F-02EA-42F3-990C-0461B308F4BD}" presName="compNode" presStyleCnt="0"/>
      <dgm:spPr/>
    </dgm:pt>
    <dgm:pt modelId="{55AC9D4C-916D-4846-BE56-464A5BB35927}" type="pres">
      <dgm:prSet presAssocID="{3E66F54F-02EA-42F3-990C-0461B308F4BD}" presName="bgRect" presStyleLbl="bgShp" presStyleIdx="1" presStyleCnt="4"/>
      <dgm:spPr/>
    </dgm:pt>
    <dgm:pt modelId="{04DEED3B-DB89-4DAD-8736-D8E540A4BF2C}" type="pres">
      <dgm:prSet presAssocID="{3E66F54F-02EA-42F3-990C-0461B308F4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B6EB216-F7FD-4895-A906-FA05E2C329EB}" type="pres">
      <dgm:prSet presAssocID="{3E66F54F-02EA-42F3-990C-0461B308F4BD}" presName="spaceRect" presStyleCnt="0"/>
      <dgm:spPr/>
    </dgm:pt>
    <dgm:pt modelId="{E63E4505-5125-453A-865C-07CE55E4B116}" type="pres">
      <dgm:prSet presAssocID="{3E66F54F-02EA-42F3-990C-0461B308F4BD}" presName="parTx" presStyleLbl="revTx" presStyleIdx="1" presStyleCnt="4">
        <dgm:presLayoutVars>
          <dgm:chMax val="0"/>
          <dgm:chPref val="0"/>
        </dgm:presLayoutVars>
      </dgm:prSet>
      <dgm:spPr/>
    </dgm:pt>
    <dgm:pt modelId="{D86C1877-53B1-432B-BB16-29050DADAB4E}" type="pres">
      <dgm:prSet presAssocID="{F70F207B-9D38-419C-BE16-DD47CC3D7D96}" presName="sibTrans" presStyleCnt="0"/>
      <dgm:spPr/>
    </dgm:pt>
    <dgm:pt modelId="{A381BA49-CC6B-410B-867B-A50E4AE3DABD}" type="pres">
      <dgm:prSet presAssocID="{AB854057-953A-4230-813D-1E3A210AC7A7}" presName="compNode" presStyleCnt="0"/>
      <dgm:spPr/>
    </dgm:pt>
    <dgm:pt modelId="{0EAFBFBF-9491-49C1-BF2B-8EC1768C4425}" type="pres">
      <dgm:prSet presAssocID="{AB854057-953A-4230-813D-1E3A210AC7A7}" presName="bgRect" presStyleLbl="bgShp" presStyleIdx="2" presStyleCnt="4"/>
      <dgm:spPr/>
    </dgm:pt>
    <dgm:pt modelId="{F8CB8D70-82CB-43DD-8C6C-8C534ADC7D32}" type="pres">
      <dgm:prSet presAssocID="{AB854057-953A-4230-813D-1E3A210AC7A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FA6E94B-CDB6-4EAE-B48B-7E71606804C5}" type="pres">
      <dgm:prSet presAssocID="{AB854057-953A-4230-813D-1E3A210AC7A7}" presName="spaceRect" presStyleCnt="0"/>
      <dgm:spPr/>
    </dgm:pt>
    <dgm:pt modelId="{6B7B2129-4ECF-4A4B-9CDA-8E9D66ED66FC}" type="pres">
      <dgm:prSet presAssocID="{AB854057-953A-4230-813D-1E3A210AC7A7}" presName="parTx" presStyleLbl="revTx" presStyleIdx="2" presStyleCnt="4">
        <dgm:presLayoutVars>
          <dgm:chMax val="0"/>
          <dgm:chPref val="0"/>
        </dgm:presLayoutVars>
      </dgm:prSet>
      <dgm:spPr/>
    </dgm:pt>
    <dgm:pt modelId="{8BDF984C-A07C-4C8F-AAFF-B4AC1D9B8FAF}" type="pres">
      <dgm:prSet presAssocID="{726E413E-81ED-4D67-9D52-B4BC34B182AF}" presName="sibTrans" presStyleCnt="0"/>
      <dgm:spPr/>
    </dgm:pt>
    <dgm:pt modelId="{B63D65AC-4B8F-47B0-BF48-29D8F84D850F}" type="pres">
      <dgm:prSet presAssocID="{159123E4-7E4A-42EC-8FC8-31F364067B3D}" presName="compNode" presStyleCnt="0"/>
      <dgm:spPr/>
    </dgm:pt>
    <dgm:pt modelId="{7D967AFD-5E63-4A59-AA97-E1D15FEF3EB5}" type="pres">
      <dgm:prSet presAssocID="{159123E4-7E4A-42EC-8FC8-31F364067B3D}" presName="bgRect" presStyleLbl="bgShp" presStyleIdx="3" presStyleCnt="4"/>
      <dgm:spPr/>
    </dgm:pt>
    <dgm:pt modelId="{E856D510-2327-4DAB-A24C-66DF028D3C07}" type="pres">
      <dgm:prSet presAssocID="{159123E4-7E4A-42EC-8FC8-31F364067B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8536634B-E4AF-41A9-AD1A-28555D2F62DA}" type="pres">
      <dgm:prSet presAssocID="{159123E4-7E4A-42EC-8FC8-31F364067B3D}" presName="spaceRect" presStyleCnt="0"/>
      <dgm:spPr/>
    </dgm:pt>
    <dgm:pt modelId="{E6B60643-C3D6-4C27-84C4-9A001998167F}" type="pres">
      <dgm:prSet presAssocID="{159123E4-7E4A-42EC-8FC8-31F364067B3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8FC882F-800D-47BB-8D77-ABA0D6D3C9C1}" srcId="{63CD0597-19DA-48AF-BAAF-916138F4F4A4}" destId="{AB854057-953A-4230-813D-1E3A210AC7A7}" srcOrd="2" destOrd="0" parTransId="{FEABCB4A-1F6C-446A-B68B-7618168EED6B}" sibTransId="{726E413E-81ED-4D67-9D52-B4BC34B182AF}"/>
    <dgm:cxn modelId="{D90F9E34-CB49-419D-872C-44F408D81557}" type="presOf" srcId="{3E66F54F-02EA-42F3-990C-0461B308F4BD}" destId="{E63E4505-5125-453A-865C-07CE55E4B116}" srcOrd="0" destOrd="0" presId="urn:microsoft.com/office/officeart/2018/2/layout/IconVerticalSolidList"/>
    <dgm:cxn modelId="{D200CD37-1686-4F21-A7DE-C07B8A8FD728}" type="presOf" srcId="{AB854057-953A-4230-813D-1E3A210AC7A7}" destId="{6B7B2129-4ECF-4A4B-9CDA-8E9D66ED66FC}" srcOrd="0" destOrd="0" presId="urn:microsoft.com/office/officeart/2018/2/layout/IconVerticalSolidList"/>
    <dgm:cxn modelId="{FECE216C-274D-4E86-BBEC-01C4402DDF71}" type="presOf" srcId="{159123E4-7E4A-42EC-8FC8-31F364067B3D}" destId="{E6B60643-C3D6-4C27-84C4-9A001998167F}" srcOrd="0" destOrd="0" presId="urn:microsoft.com/office/officeart/2018/2/layout/IconVerticalSolidList"/>
    <dgm:cxn modelId="{8320316E-F909-4FD8-83F0-308E3244FFA8}" type="presOf" srcId="{D6C37D08-B8FE-46CF-948D-2E968656DF91}" destId="{AA5B388F-77C1-4304-8793-EDA251EB3F11}" srcOrd="0" destOrd="0" presId="urn:microsoft.com/office/officeart/2018/2/layout/IconVerticalSolidList"/>
    <dgm:cxn modelId="{94166570-3BD2-483C-9F7A-79FFD9C954AD}" srcId="{63CD0597-19DA-48AF-BAAF-916138F4F4A4}" destId="{159123E4-7E4A-42EC-8FC8-31F364067B3D}" srcOrd="3" destOrd="0" parTransId="{CA7C11B0-AED1-433E-9589-621EFED41E62}" sibTransId="{B65C6F5C-70B8-4CEE-950C-A0A12FB87F94}"/>
    <dgm:cxn modelId="{E21E287D-6A00-4D03-8D29-069B221EBF60}" type="presOf" srcId="{63CD0597-19DA-48AF-BAAF-916138F4F4A4}" destId="{19641D4D-9D34-4125-A50C-84ABD8493227}" srcOrd="0" destOrd="0" presId="urn:microsoft.com/office/officeart/2018/2/layout/IconVerticalSolidList"/>
    <dgm:cxn modelId="{C3DEE2CD-E570-47A3-B26B-DED5574A8449}" srcId="{63CD0597-19DA-48AF-BAAF-916138F4F4A4}" destId="{3E66F54F-02EA-42F3-990C-0461B308F4BD}" srcOrd="1" destOrd="0" parTransId="{8B97FCA0-B478-4D66-836C-C97FD5E73CF2}" sibTransId="{F70F207B-9D38-419C-BE16-DD47CC3D7D96}"/>
    <dgm:cxn modelId="{0369C3EF-0F8A-41D0-9DB4-FF9BCF3B2338}" srcId="{63CD0597-19DA-48AF-BAAF-916138F4F4A4}" destId="{D6C37D08-B8FE-46CF-948D-2E968656DF91}" srcOrd="0" destOrd="0" parTransId="{B3180331-C424-48ED-9995-A3509FCA4F46}" sibTransId="{8C76F08C-1BEE-4683-8365-71D87D775297}"/>
    <dgm:cxn modelId="{A94AC9B4-EF77-48F1-95F7-D37DB8336F24}" type="presParOf" srcId="{19641D4D-9D34-4125-A50C-84ABD8493227}" destId="{4D0BCE76-CC1B-4939-86AD-0DAFF3E86F67}" srcOrd="0" destOrd="0" presId="urn:microsoft.com/office/officeart/2018/2/layout/IconVerticalSolidList"/>
    <dgm:cxn modelId="{E55F0E1E-4C05-4CF4-A2E6-E02B87385693}" type="presParOf" srcId="{4D0BCE76-CC1B-4939-86AD-0DAFF3E86F67}" destId="{4A0F5C05-292A-4B92-84CF-51E235C972DF}" srcOrd="0" destOrd="0" presId="urn:microsoft.com/office/officeart/2018/2/layout/IconVerticalSolidList"/>
    <dgm:cxn modelId="{9995C493-D883-4F83-8905-469DB8BBD6B9}" type="presParOf" srcId="{4D0BCE76-CC1B-4939-86AD-0DAFF3E86F67}" destId="{4168FB4D-E3D8-4B02-8E85-CED7901D4D3B}" srcOrd="1" destOrd="0" presId="urn:microsoft.com/office/officeart/2018/2/layout/IconVerticalSolidList"/>
    <dgm:cxn modelId="{3DEC1126-782D-4F71-A5AF-23E0BEF5AD96}" type="presParOf" srcId="{4D0BCE76-CC1B-4939-86AD-0DAFF3E86F67}" destId="{0762A46F-4894-4D14-9494-6C3A9A334B7A}" srcOrd="2" destOrd="0" presId="urn:microsoft.com/office/officeart/2018/2/layout/IconVerticalSolidList"/>
    <dgm:cxn modelId="{4E3C121A-73E5-4669-A537-8D6B13B2F0B6}" type="presParOf" srcId="{4D0BCE76-CC1B-4939-86AD-0DAFF3E86F67}" destId="{AA5B388F-77C1-4304-8793-EDA251EB3F11}" srcOrd="3" destOrd="0" presId="urn:microsoft.com/office/officeart/2018/2/layout/IconVerticalSolidList"/>
    <dgm:cxn modelId="{D7BEEEF4-639C-4D44-86B4-87ABD7FF5FE8}" type="presParOf" srcId="{19641D4D-9D34-4125-A50C-84ABD8493227}" destId="{207EF48C-1103-4923-9EDD-1308A086DA7D}" srcOrd="1" destOrd="0" presId="urn:microsoft.com/office/officeart/2018/2/layout/IconVerticalSolidList"/>
    <dgm:cxn modelId="{E2C2F938-37CC-474D-973C-FDEF782B7937}" type="presParOf" srcId="{19641D4D-9D34-4125-A50C-84ABD8493227}" destId="{2E69D9B0-F968-40B9-8E49-D47AF45C19BA}" srcOrd="2" destOrd="0" presId="urn:microsoft.com/office/officeart/2018/2/layout/IconVerticalSolidList"/>
    <dgm:cxn modelId="{A1701494-D858-4BC2-8527-AEE503400C8E}" type="presParOf" srcId="{2E69D9B0-F968-40B9-8E49-D47AF45C19BA}" destId="{55AC9D4C-916D-4846-BE56-464A5BB35927}" srcOrd="0" destOrd="0" presId="urn:microsoft.com/office/officeart/2018/2/layout/IconVerticalSolidList"/>
    <dgm:cxn modelId="{E7A5E064-E305-46E3-AEE2-354FA29730BC}" type="presParOf" srcId="{2E69D9B0-F968-40B9-8E49-D47AF45C19BA}" destId="{04DEED3B-DB89-4DAD-8736-D8E540A4BF2C}" srcOrd="1" destOrd="0" presId="urn:microsoft.com/office/officeart/2018/2/layout/IconVerticalSolidList"/>
    <dgm:cxn modelId="{B19C56F0-E410-4C44-A26A-1CEDE5402C73}" type="presParOf" srcId="{2E69D9B0-F968-40B9-8E49-D47AF45C19BA}" destId="{7B6EB216-F7FD-4895-A906-FA05E2C329EB}" srcOrd="2" destOrd="0" presId="urn:microsoft.com/office/officeart/2018/2/layout/IconVerticalSolidList"/>
    <dgm:cxn modelId="{B029C6BA-448E-45D2-AA42-E0BF6D4AB9DB}" type="presParOf" srcId="{2E69D9B0-F968-40B9-8E49-D47AF45C19BA}" destId="{E63E4505-5125-453A-865C-07CE55E4B116}" srcOrd="3" destOrd="0" presId="urn:microsoft.com/office/officeart/2018/2/layout/IconVerticalSolidList"/>
    <dgm:cxn modelId="{B57C13EC-CEF7-456A-98FD-CB36486D4157}" type="presParOf" srcId="{19641D4D-9D34-4125-A50C-84ABD8493227}" destId="{D86C1877-53B1-432B-BB16-29050DADAB4E}" srcOrd="3" destOrd="0" presId="urn:microsoft.com/office/officeart/2018/2/layout/IconVerticalSolidList"/>
    <dgm:cxn modelId="{B3586236-B469-4E0F-9EE8-E6627FBEA35E}" type="presParOf" srcId="{19641D4D-9D34-4125-A50C-84ABD8493227}" destId="{A381BA49-CC6B-410B-867B-A50E4AE3DABD}" srcOrd="4" destOrd="0" presId="urn:microsoft.com/office/officeart/2018/2/layout/IconVerticalSolidList"/>
    <dgm:cxn modelId="{C7910C07-3921-4A6D-B62B-7EC400EDEBE0}" type="presParOf" srcId="{A381BA49-CC6B-410B-867B-A50E4AE3DABD}" destId="{0EAFBFBF-9491-49C1-BF2B-8EC1768C4425}" srcOrd="0" destOrd="0" presId="urn:microsoft.com/office/officeart/2018/2/layout/IconVerticalSolidList"/>
    <dgm:cxn modelId="{154D62FA-713E-49E2-983F-16FF11A7CBDB}" type="presParOf" srcId="{A381BA49-CC6B-410B-867B-A50E4AE3DABD}" destId="{F8CB8D70-82CB-43DD-8C6C-8C534ADC7D32}" srcOrd="1" destOrd="0" presId="urn:microsoft.com/office/officeart/2018/2/layout/IconVerticalSolidList"/>
    <dgm:cxn modelId="{9C251541-568A-418A-9084-BC97CD21764D}" type="presParOf" srcId="{A381BA49-CC6B-410B-867B-A50E4AE3DABD}" destId="{2FA6E94B-CDB6-4EAE-B48B-7E71606804C5}" srcOrd="2" destOrd="0" presId="urn:microsoft.com/office/officeart/2018/2/layout/IconVerticalSolidList"/>
    <dgm:cxn modelId="{DBA2745C-026F-4F28-A71F-C5155A702EA8}" type="presParOf" srcId="{A381BA49-CC6B-410B-867B-A50E4AE3DABD}" destId="{6B7B2129-4ECF-4A4B-9CDA-8E9D66ED66FC}" srcOrd="3" destOrd="0" presId="urn:microsoft.com/office/officeart/2018/2/layout/IconVerticalSolidList"/>
    <dgm:cxn modelId="{77A1531C-B0BA-4626-BA18-C766D4915E4D}" type="presParOf" srcId="{19641D4D-9D34-4125-A50C-84ABD8493227}" destId="{8BDF984C-A07C-4C8F-AAFF-B4AC1D9B8FAF}" srcOrd="5" destOrd="0" presId="urn:microsoft.com/office/officeart/2018/2/layout/IconVerticalSolidList"/>
    <dgm:cxn modelId="{3C393DD8-AD43-4B45-B55D-61BD85ABEBB4}" type="presParOf" srcId="{19641D4D-9D34-4125-A50C-84ABD8493227}" destId="{B63D65AC-4B8F-47B0-BF48-29D8F84D850F}" srcOrd="6" destOrd="0" presId="urn:microsoft.com/office/officeart/2018/2/layout/IconVerticalSolidList"/>
    <dgm:cxn modelId="{4C917EBD-B280-457F-B5FB-FAE86E5FB561}" type="presParOf" srcId="{B63D65AC-4B8F-47B0-BF48-29D8F84D850F}" destId="{7D967AFD-5E63-4A59-AA97-E1D15FEF3EB5}" srcOrd="0" destOrd="0" presId="urn:microsoft.com/office/officeart/2018/2/layout/IconVerticalSolidList"/>
    <dgm:cxn modelId="{C719BF5A-7E98-47BC-A663-0ECC2FFFEEC3}" type="presParOf" srcId="{B63D65AC-4B8F-47B0-BF48-29D8F84D850F}" destId="{E856D510-2327-4DAB-A24C-66DF028D3C07}" srcOrd="1" destOrd="0" presId="urn:microsoft.com/office/officeart/2018/2/layout/IconVerticalSolidList"/>
    <dgm:cxn modelId="{29A9C3F4-193E-4E66-97B9-50DE2967E330}" type="presParOf" srcId="{B63D65AC-4B8F-47B0-BF48-29D8F84D850F}" destId="{8536634B-E4AF-41A9-AD1A-28555D2F62DA}" srcOrd="2" destOrd="0" presId="urn:microsoft.com/office/officeart/2018/2/layout/IconVerticalSolidList"/>
    <dgm:cxn modelId="{F3313FA3-CE47-412B-BA52-8CC7078ED267}" type="presParOf" srcId="{B63D65AC-4B8F-47B0-BF48-29D8F84D850F}" destId="{E6B60643-C3D6-4C27-84C4-9A00199816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43E318-6A5D-472B-A7BD-FC980655CBC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2D2DB3-8A7C-475A-9717-22F08872EBC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solidFill>
                <a:schemeClr val="bg1"/>
              </a:solidFill>
            </a:rPr>
            <a:t>Health and energy bars: </a:t>
          </a:r>
          <a:r>
            <a:rPr lang="en-GB">
              <a:solidFill>
                <a:schemeClr val="bg1"/>
              </a:solidFill>
            </a:rPr>
            <a:t>Display the player's health and energy levels prominently on the screen, allowing them to monitor their status easily during gameplay.</a:t>
          </a:r>
          <a:endParaRPr lang="en-US">
            <a:solidFill>
              <a:schemeClr val="bg1"/>
            </a:solidFill>
          </a:endParaRPr>
        </a:p>
      </dgm:t>
    </dgm:pt>
    <dgm:pt modelId="{520F8F10-4461-4352-9C87-8D06266FED0F}" type="parTrans" cxnId="{E7CDA35D-566D-4835-86DB-9620CEACCFE7}">
      <dgm:prSet/>
      <dgm:spPr/>
      <dgm:t>
        <a:bodyPr/>
        <a:lstStyle/>
        <a:p>
          <a:endParaRPr lang="en-US"/>
        </a:p>
      </dgm:t>
    </dgm:pt>
    <dgm:pt modelId="{AF30B7D3-B4BC-49B3-AF14-A87FDBA1387D}" type="sibTrans" cxnId="{E7CDA35D-566D-4835-86DB-9620CEACCFE7}">
      <dgm:prSet/>
      <dgm:spPr/>
      <dgm:t>
        <a:bodyPr/>
        <a:lstStyle/>
        <a:p>
          <a:endParaRPr lang="en-US"/>
        </a:p>
      </dgm:t>
    </dgm:pt>
    <dgm:pt modelId="{82272A09-F9AA-4D9D-957A-D8C98CEB148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solidFill>
                <a:schemeClr val="bg1"/>
              </a:solidFill>
            </a:rPr>
            <a:t>Magnetic power indicators: </a:t>
          </a:r>
          <a:r>
            <a:rPr lang="en-GB">
              <a:solidFill>
                <a:schemeClr val="bg1"/>
              </a:solidFill>
            </a:rPr>
            <a:t>Show the strength and direction of the magnetic fields generated by the player or the environment, providing crucial information for solving puzzles and overcoming challenges.</a:t>
          </a:r>
          <a:endParaRPr lang="en-US">
            <a:solidFill>
              <a:schemeClr val="bg1"/>
            </a:solidFill>
          </a:endParaRPr>
        </a:p>
      </dgm:t>
    </dgm:pt>
    <dgm:pt modelId="{650115C2-C332-4A3C-82A2-937C592E150D}" type="parTrans" cxnId="{6D61A9B7-0648-44A6-A887-88A91975C9C7}">
      <dgm:prSet/>
      <dgm:spPr/>
      <dgm:t>
        <a:bodyPr/>
        <a:lstStyle/>
        <a:p>
          <a:endParaRPr lang="en-US"/>
        </a:p>
      </dgm:t>
    </dgm:pt>
    <dgm:pt modelId="{8B285ED3-35F7-4B47-9362-79FCC38F2B53}" type="sibTrans" cxnId="{6D61A9B7-0648-44A6-A887-88A91975C9C7}">
      <dgm:prSet/>
      <dgm:spPr/>
      <dgm:t>
        <a:bodyPr/>
        <a:lstStyle/>
        <a:p>
          <a:endParaRPr lang="en-US"/>
        </a:p>
      </dgm:t>
    </dgm:pt>
    <dgm:pt modelId="{2F3A5D1D-F864-4F56-B578-DED06A0DAB5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>
              <a:solidFill>
                <a:schemeClr val="bg1"/>
              </a:solidFill>
            </a:rPr>
            <a:t>Interactive map and objectives: </a:t>
          </a:r>
          <a:r>
            <a:rPr lang="en-GB">
              <a:solidFill>
                <a:schemeClr val="bg1"/>
              </a:solidFill>
            </a:rPr>
            <a:t>Present an in-game map with clearly marked objectives and points of interest, helping the player to navigate the game world.</a:t>
          </a:r>
          <a:endParaRPr lang="en-US">
            <a:solidFill>
              <a:schemeClr val="bg1"/>
            </a:solidFill>
          </a:endParaRPr>
        </a:p>
      </dgm:t>
    </dgm:pt>
    <dgm:pt modelId="{21905A4E-CDF9-4843-BE8E-82C67B8ED72D}" type="sibTrans" cxnId="{DCACF62B-93FB-4DED-A118-937E65E6615B}">
      <dgm:prSet/>
      <dgm:spPr/>
      <dgm:t>
        <a:bodyPr/>
        <a:lstStyle/>
        <a:p>
          <a:endParaRPr lang="en-US"/>
        </a:p>
      </dgm:t>
    </dgm:pt>
    <dgm:pt modelId="{5998B35E-506F-4225-8E58-EA0D9200EE1A}" type="parTrans" cxnId="{DCACF62B-93FB-4DED-A118-937E65E6615B}">
      <dgm:prSet/>
      <dgm:spPr/>
      <dgm:t>
        <a:bodyPr/>
        <a:lstStyle/>
        <a:p>
          <a:endParaRPr lang="en-US"/>
        </a:p>
      </dgm:t>
    </dgm:pt>
    <dgm:pt modelId="{9C136264-82B9-40A1-9411-B6B58EF11FDD}" type="pres">
      <dgm:prSet presAssocID="{6743E318-6A5D-472B-A7BD-FC980655CBC8}" presName="root" presStyleCnt="0">
        <dgm:presLayoutVars>
          <dgm:dir/>
          <dgm:resizeHandles val="exact"/>
        </dgm:presLayoutVars>
      </dgm:prSet>
      <dgm:spPr/>
    </dgm:pt>
    <dgm:pt modelId="{BB36D50B-5333-42B6-8E56-33BD007C677B}" type="pres">
      <dgm:prSet presAssocID="{BA2D2DB3-8A7C-475A-9717-22F08872EBC6}" presName="compNode" presStyleCnt="0"/>
      <dgm:spPr/>
    </dgm:pt>
    <dgm:pt modelId="{1DC2E6CF-20D7-40D6-B145-A58EB938E20F}" type="pres">
      <dgm:prSet presAssocID="{BA2D2DB3-8A7C-475A-9717-22F08872EBC6}" presName="bgRect" presStyleLbl="bgShp" presStyleIdx="0" presStyleCnt="3"/>
      <dgm:spPr/>
    </dgm:pt>
    <dgm:pt modelId="{307BE7AE-5A58-4C6A-9BDF-DACB5129E8AC}" type="pres">
      <dgm:prSet presAssocID="{BA2D2DB3-8A7C-475A-9717-22F08872EB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2746986A-67DE-4048-86CD-9CAC25AC1920}" type="pres">
      <dgm:prSet presAssocID="{BA2D2DB3-8A7C-475A-9717-22F08872EBC6}" presName="spaceRect" presStyleCnt="0"/>
      <dgm:spPr/>
    </dgm:pt>
    <dgm:pt modelId="{52420332-FF18-4A03-BF64-2D9140AA32BE}" type="pres">
      <dgm:prSet presAssocID="{BA2D2DB3-8A7C-475A-9717-22F08872EBC6}" presName="parTx" presStyleLbl="revTx" presStyleIdx="0" presStyleCnt="3">
        <dgm:presLayoutVars>
          <dgm:chMax val="0"/>
          <dgm:chPref val="0"/>
        </dgm:presLayoutVars>
      </dgm:prSet>
      <dgm:spPr/>
    </dgm:pt>
    <dgm:pt modelId="{486BC567-E59E-4194-8856-2EE110C876FE}" type="pres">
      <dgm:prSet presAssocID="{AF30B7D3-B4BC-49B3-AF14-A87FDBA1387D}" presName="sibTrans" presStyleCnt="0"/>
      <dgm:spPr/>
    </dgm:pt>
    <dgm:pt modelId="{2E4CACDE-8D12-498A-8C25-FD5426DD752F}" type="pres">
      <dgm:prSet presAssocID="{82272A09-F9AA-4D9D-957A-D8C98CEB1481}" presName="compNode" presStyleCnt="0"/>
      <dgm:spPr/>
    </dgm:pt>
    <dgm:pt modelId="{B7BF3E78-6DB0-43E0-A713-D301A18A88C7}" type="pres">
      <dgm:prSet presAssocID="{82272A09-F9AA-4D9D-957A-D8C98CEB1481}" presName="bgRect" presStyleLbl="bgShp" presStyleIdx="1" presStyleCnt="3"/>
      <dgm:spPr/>
    </dgm:pt>
    <dgm:pt modelId="{5A975BF7-803F-4F4E-BD79-A5119802D78F}" type="pres">
      <dgm:prSet presAssocID="{82272A09-F9AA-4D9D-957A-D8C98CEB148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et"/>
        </a:ext>
      </dgm:extLst>
    </dgm:pt>
    <dgm:pt modelId="{A7F3C0E7-F7AB-4128-9095-951FCB221008}" type="pres">
      <dgm:prSet presAssocID="{82272A09-F9AA-4D9D-957A-D8C98CEB1481}" presName="spaceRect" presStyleCnt="0"/>
      <dgm:spPr/>
    </dgm:pt>
    <dgm:pt modelId="{B00639D1-AC88-44CC-8A87-C21A602B67B0}" type="pres">
      <dgm:prSet presAssocID="{82272A09-F9AA-4D9D-957A-D8C98CEB1481}" presName="parTx" presStyleLbl="revTx" presStyleIdx="1" presStyleCnt="3">
        <dgm:presLayoutVars>
          <dgm:chMax val="0"/>
          <dgm:chPref val="0"/>
        </dgm:presLayoutVars>
      </dgm:prSet>
      <dgm:spPr/>
    </dgm:pt>
    <dgm:pt modelId="{9B702A8B-0DBC-4863-B1B8-78B6E7A0962D}" type="pres">
      <dgm:prSet presAssocID="{8B285ED3-35F7-4B47-9362-79FCC38F2B53}" presName="sibTrans" presStyleCnt="0"/>
      <dgm:spPr/>
    </dgm:pt>
    <dgm:pt modelId="{BB0D353A-EFF5-49DE-AD36-5F92B07479C5}" type="pres">
      <dgm:prSet presAssocID="{2F3A5D1D-F864-4F56-B578-DED06A0DAB51}" presName="compNode" presStyleCnt="0"/>
      <dgm:spPr/>
    </dgm:pt>
    <dgm:pt modelId="{9C5DDB9F-A01A-465B-995B-087D83CE7410}" type="pres">
      <dgm:prSet presAssocID="{2F3A5D1D-F864-4F56-B578-DED06A0DAB51}" presName="bgRect" presStyleLbl="bgShp" presStyleIdx="2" presStyleCnt="3"/>
      <dgm:spPr/>
    </dgm:pt>
    <dgm:pt modelId="{7393D3B8-A4A0-4E7D-9C86-9D1E1BAE1784}" type="pres">
      <dgm:prSet presAssocID="{2F3A5D1D-F864-4F56-B578-DED06A0DAB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9EC191DE-20FF-4451-AC04-12253F7B6720}" type="pres">
      <dgm:prSet presAssocID="{2F3A5D1D-F864-4F56-B578-DED06A0DAB51}" presName="spaceRect" presStyleCnt="0"/>
      <dgm:spPr/>
    </dgm:pt>
    <dgm:pt modelId="{86C58BE8-7DE2-4906-88FF-544614F78590}" type="pres">
      <dgm:prSet presAssocID="{2F3A5D1D-F864-4F56-B578-DED06A0DAB5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CACF62B-93FB-4DED-A118-937E65E6615B}" srcId="{6743E318-6A5D-472B-A7BD-FC980655CBC8}" destId="{2F3A5D1D-F864-4F56-B578-DED06A0DAB51}" srcOrd="2" destOrd="0" parTransId="{5998B35E-506F-4225-8E58-EA0D9200EE1A}" sibTransId="{21905A4E-CDF9-4843-BE8E-82C67B8ED72D}"/>
    <dgm:cxn modelId="{E7CDA35D-566D-4835-86DB-9620CEACCFE7}" srcId="{6743E318-6A5D-472B-A7BD-FC980655CBC8}" destId="{BA2D2DB3-8A7C-475A-9717-22F08872EBC6}" srcOrd="0" destOrd="0" parTransId="{520F8F10-4461-4352-9C87-8D06266FED0F}" sibTransId="{AF30B7D3-B4BC-49B3-AF14-A87FDBA1387D}"/>
    <dgm:cxn modelId="{27DE3245-825A-472F-ACAE-298AB28C39E4}" type="presOf" srcId="{82272A09-F9AA-4D9D-957A-D8C98CEB1481}" destId="{B00639D1-AC88-44CC-8A87-C21A602B67B0}" srcOrd="0" destOrd="0" presId="urn:microsoft.com/office/officeart/2018/2/layout/IconVerticalSolidList"/>
    <dgm:cxn modelId="{D77D4189-0D1A-4740-A303-F57D46FB02F7}" type="presOf" srcId="{6743E318-6A5D-472B-A7BD-FC980655CBC8}" destId="{9C136264-82B9-40A1-9411-B6B58EF11FDD}" srcOrd="0" destOrd="0" presId="urn:microsoft.com/office/officeart/2018/2/layout/IconVerticalSolidList"/>
    <dgm:cxn modelId="{6D61A9B7-0648-44A6-A887-88A91975C9C7}" srcId="{6743E318-6A5D-472B-A7BD-FC980655CBC8}" destId="{82272A09-F9AA-4D9D-957A-D8C98CEB1481}" srcOrd="1" destOrd="0" parTransId="{650115C2-C332-4A3C-82A2-937C592E150D}" sibTransId="{8B285ED3-35F7-4B47-9362-79FCC38F2B53}"/>
    <dgm:cxn modelId="{666547BB-390A-47F9-ADF6-E5007DEE064B}" type="presOf" srcId="{BA2D2DB3-8A7C-475A-9717-22F08872EBC6}" destId="{52420332-FF18-4A03-BF64-2D9140AA32BE}" srcOrd="0" destOrd="0" presId="urn:microsoft.com/office/officeart/2018/2/layout/IconVerticalSolidList"/>
    <dgm:cxn modelId="{863762BC-CE5E-486D-A8AC-8426917E8ACC}" type="presOf" srcId="{2F3A5D1D-F864-4F56-B578-DED06A0DAB51}" destId="{86C58BE8-7DE2-4906-88FF-544614F78590}" srcOrd="0" destOrd="0" presId="urn:microsoft.com/office/officeart/2018/2/layout/IconVerticalSolidList"/>
    <dgm:cxn modelId="{CFB7A159-08A8-4F3A-97D1-627BEAB24B83}" type="presParOf" srcId="{9C136264-82B9-40A1-9411-B6B58EF11FDD}" destId="{BB36D50B-5333-42B6-8E56-33BD007C677B}" srcOrd="0" destOrd="0" presId="urn:microsoft.com/office/officeart/2018/2/layout/IconVerticalSolidList"/>
    <dgm:cxn modelId="{F0BE9A83-7DF1-4A95-A669-F1F77D73AA2A}" type="presParOf" srcId="{BB36D50B-5333-42B6-8E56-33BD007C677B}" destId="{1DC2E6CF-20D7-40D6-B145-A58EB938E20F}" srcOrd="0" destOrd="0" presId="urn:microsoft.com/office/officeart/2018/2/layout/IconVerticalSolidList"/>
    <dgm:cxn modelId="{B94470C9-7A5D-4A15-A2BE-D732674243B3}" type="presParOf" srcId="{BB36D50B-5333-42B6-8E56-33BD007C677B}" destId="{307BE7AE-5A58-4C6A-9BDF-DACB5129E8AC}" srcOrd="1" destOrd="0" presId="urn:microsoft.com/office/officeart/2018/2/layout/IconVerticalSolidList"/>
    <dgm:cxn modelId="{4E142302-D76D-45CA-B419-1E9BEA60FE17}" type="presParOf" srcId="{BB36D50B-5333-42B6-8E56-33BD007C677B}" destId="{2746986A-67DE-4048-86CD-9CAC25AC1920}" srcOrd="2" destOrd="0" presId="urn:microsoft.com/office/officeart/2018/2/layout/IconVerticalSolidList"/>
    <dgm:cxn modelId="{4E544832-F78F-42F8-A505-C7C188193701}" type="presParOf" srcId="{BB36D50B-5333-42B6-8E56-33BD007C677B}" destId="{52420332-FF18-4A03-BF64-2D9140AA32BE}" srcOrd="3" destOrd="0" presId="urn:microsoft.com/office/officeart/2018/2/layout/IconVerticalSolidList"/>
    <dgm:cxn modelId="{2715524A-BBFC-4AB8-AD02-A49D153CD835}" type="presParOf" srcId="{9C136264-82B9-40A1-9411-B6B58EF11FDD}" destId="{486BC567-E59E-4194-8856-2EE110C876FE}" srcOrd="1" destOrd="0" presId="urn:microsoft.com/office/officeart/2018/2/layout/IconVerticalSolidList"/>
    <dgm:cxn modelId="{DF606643-1F93-4FBF-AA58-5C337D6C5B9D}" type="presParOf" srcId="{9C136264-82B9-40A1-9411-B6B58EF11FDD}" destId="{2E4CACDE-8D12-498A-8C25-FD5426DD752F}" srcOrd="2" destOrd="0" presId="urn:microsoft.com/office/officeart/2018/2/layout/IconVerticalSolidList"/>
    <dgm:cxn modelId="{8C1F22B7-EEF8-41FD-A4F3-D6179FAF8984}" type="presParOf" srcId="{2E4CACDE-8D12-498A-8C25-FD5426DD752F}" destId="{B7BF3E78-6DB0-43E0-A713-D301A18A88C7}" srcOrd="0" destOrd="0" presId="urn:microsoft.com/office/officeart/2018/2/layout/IconVerticalSolidList"/>
    <dgm:cxn modelId="{D25009CA-1CEB-4B00-8684-1F3D0B5C8F73}" type="presParOf" srcId="{2E4CACDE-8D12-498A-8C25-FD5426DD752F}" destId="{5A975BF7-803F-4F4E-BD79-A5119802D78F}" srcOrd="1" destOrd="0" presId="urn:microsoft.com/office/officeart/2018/2/layout/IconVerticalSolidList"/>
    <dgm:cxn modelId="{F1000DD1-91EA-427C-80C0-D39B8508DB32}" type="presParOf" srcId="{2E4CACDE-8D12-498A-8C25-FD5426DD752F}" destId="{A7F3C0E7-F7AB-4128-9095-951FCB221008}" srcOrd="2" destOrd="0" presId="urn:microsoft.com/office/officeart/2018/2/layout/IconVerticalSolidList"/>
    <dgm:cxn modelId="{F86B804B-A65F-41F6-A0B9-A26B5349ECA0}" type="presParOf" srcId="{2E4CACDE-8D12-498A-8C25-FD5426DD752F}" destId="{B00639D1-AC88-44CC-8A87-C21A602B67B0}" srcOrd="3" destOrd="0" presId="urn:microsoft.com/office/officeart/2018/2/layout/IconVerticalSolidList"/>
    <dgm:cxn modelId="{2D3CE701-4B92-4A42-A7A7-2195441E765B}" type="presParOf" srcId="{9C136264-82B9-40A1-9411-B6B58EF11FDD}" destId="{9B702A8B-0DBC-4863-B1B8-78B6E7A0962D}" srcOrd="3" destOrd="0" presId="urn:microsoft.com/office/officeart/2018/2/layout/IconVerticalSolidList"/>
    <dgm:cxn modelId="{31DA4538-DDD3-4C6F-B6DC-B561C2005AC0}" type="presParOf" srcId="{9C136264-82B9-40A1-9411-B6B58EF11FDD}" destId="{BB0D353A-EFF5-49DE-AD36-5F92B07479C5}" srcOrd="4" destOrd="0" presId="urn:microsoft.com/office/officeart/2018/2/layout/IconVerticalSolidList"/>
    <dgm:cxn modelId="{26C9C327-3493-4037-BBF7-829A1882BCA4}" type="presParOf" srcId="{BB0D353A-EFF5-49DE-AD36-5F92B07479C5}" destId="{9C5DDB9F-A01A-465B-995B-087D83CE7410}" srcOrd="0" destOrd="0" presId="urn:microsoft.com/office/officeart/2018/2/layout/IconVerticalSolidList"/>
    <dgm:cxn modelId="{3690B1FB-4E8F-4099-A23B-286724E2A841}" type="presParOf" srcId="{BB0D353A-EFF5-49DE-AD36-5F92B07479C5}" destId="{7393D3B8-A4A0-4E7D-9C86-9D1E1BAE1784}" srcOrd="1" destOrd="0" presId="urn:microsoft.com/office/officeart/2018/2/layout/IconVerticalSolidList"/>
    <dgm:cxn modelId="{F8707808-9A36-4D43-879B-ADD38234A3B0}" type="presParOf" srcId="{BB0D353A-EFF5-49DE-AD36-5F92B07479C5}" destId="{9EC191DE-20FF-4451-AC04-12253F7B6720}" srcOrd="2" destOrd="0" presId="urn:microsoft.com/office/officeart/2018/2/layout/IconVerticalSolidList"/>
    <dgm:cxn modelId="{64CC8F64-D6B0-47A2-8DE1-D160070E8ED6}" type="presParOf" srcId="{BB0D353A-EFF5-49DE-AD36-5F92B07479C5}" destId="{86C58BE8-7DE2-4906-88FF-544614F785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1156D-A8F2-467A-8EB4-44645C1A31D4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D3E9B39-4D21-4113-A8CB-584B9BE97F5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Intuitive navigation: </a:t>
          </a:r>
          <a:r>
            <a:rPr lang="en-GB"/>
            <a:t>Organize the menu options in a logical and consistent manner, enabling players to find and adjust settings with ease.</a:t>
          </a:r>
          <a:endParaRPr lang="en-US"/>
        </a:p>
      </dgm:t>
    </dgm:pt>
    <dgm:pt modelId="{3C95FA86-399B-4F2E-98E2-37B07335BB1E}" type="parTrans" cxnId="{853B1A89-6871-4BE6-A974-4B854D773956}">
      <dgm:prSet/>
      <dgm:spPr/>
      <dgm:t>
        <a:bodyPr/>
        <a:lstStyle/>
        <a:p>
          <a:endParaRPr lang="en-US"/>
        </a:p>
      </dgm:t>
    </dgm:pt>
    <dgm:pt modelId="{539B208D-4AC1-4E1B-BE1A-D97CB75147C4}" type="sibTrans" cxnId="{853B1A89-6871-4BE6-A974-4B854D773956}">
      <dgm:prSet/>
      <dgm:spPr/>
      <dgm:t>
        <a:bodyPr/>
        <a:lstStyle/>
        <a:p>
          <a:endParaRPr lang="en-US"/>
        </a:p>
      </dgm:t>
    </dgm:pt>
    <dgm:pt modelId="{0EC7010D-90D4-4934-A6EB-3D11B1BB77D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Responsive controls: </a:t>
          </a:r>
          <a:r>
            <a:rPr lang="en-GB"/>
            <a:t>Ensure that the UI responds quickly to player inputs, providing a seamless and frustration-free experience.</a:t>
          </a:r>
          <a:endParaRPr lang="en-US"/>
        </a:p>
      </dgm:t>
    </dgm:pt>
    <dgm:pt modelId="{91EF74A9-0C9C-4EF1-B116-873A00F421AE}" type="parTrans" cxnId="{37F4C73F-1269-4560-8A98-6E3F859638E0}">
      <dgm:prSet/>
      <dgm:spPr/>
      <dgm:t>
        <a:bodyPr/>
        <a:lstStyle/>
        <a:p>
          <a:endParaRPr lang="en-US"/>
        </a:p>
      </dgm:t>
    </dgm:pt>
    <dgm:pt modelId="{37E877D3-913E-4681-8021-C15798FD3490}" type="sibTrans" cxnId="{37F4C73F-1269-4560-8A98-6E3F859638E0}">
      <dgm:prSet/>
      <dgm:spPr/>
      <dgm:t>
        <a:bodyPr/>
        <a:lstStyle/>
        <a:p>
          <a:endParaRPr lang="en-US"/>
        </a:p>
      </dgm:t>
    </dgm:pt>
    <dgm:pt modelId="{8FB04724-47C3-4C55-90B9-C74F76CC165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Customization options: </a:t>
          </a:r>
          <a:r>
            <a:rPr lang="en-GB"/>
            <a:t>Offer various settings for players to customize their gameplay experience, such as audio and video preferences, control schemes, and difficulty levels.</a:t>
          </a:r>
          <a:endParaRPr lang="en-US"/>
        </a:p>
      </dgm:t>
    </dgm:pt>
    <dgm:pt modelId="{82EB9950-FE76-49DD-857F-D24D76BDA06C}" type="parTrans" cxnId="{23EF120C-EC47-4661-8556-BB3F492D526C}">
      <dgm:prSet/>
      <dgm:spPr/>
      <dgm:t>
        <a:bodyPr/>
        <a:lstStyle/>
        <a:p>
          <a:endParaRPr lang="en-US"/>
        </a:p>
      </dgm:t>
    </dgm:pt>
    <dgm:pt modelId="{190255F7-03D9-4EFC-8E84-74E47D282FFD}" type="sibTrans" cxnId="{23EF120C-EC47-4661-8556-BB3F492D526C}">
      <dgm:prSet/>
      <dgm:spPr/>
      <dgm:t>
        <a:bodyPr/>
        <a:lstStyle/>
        <a:p>
          <a:endParaRPr lang="en-US"/>
        </a:p>
      </dgm:t>
    </dgm:pt>
    <dgm:pt modelId="{C0B58C60-1C1D-483E-8869-E632CF538B0B}" type="pres">
      <dgm:prSet presAssocID="{3EF1156D-A8F2-467A-8EB4-44645C1A31D4}" presName="root" presStyleCnt="0">
        <dgm:presLayoutVars>
          <dgm:dir/>
          <dgm:resizeHandles val="exact"/>
        </dgm:presLayoutVars>
      </dgm:prSet>
      <dgm:spPr/>
    </dgm:pt>
    <dgm:pt modelId="{6B58C392-0B62-4EA6-B4B8-36B45A312D16}" type="pres">
      <dgm:prSet presAssocID="{7D3E9B39-4D21-4113-A8CB-584B9BE97F53}" presName="compNode" presStyleCnt="0"/>
      <dgm:spPr/>
    </dgm:pt>
    <dgm:pt modelId="{27E4E3FC-C746-45F2-84E0-EFC895371FFB}" type="pres">
      <dgm:prSet presAssocID="{7D3E9B39-4D21-4113-A8CB-584B9BE97F53}" presName="bgRect" presStyleLbl="bgShp" presStyleIdx="0" presStyleCnt="3"/>
      <dgm:spPr/>
    </dgm:pt>
    <dgm:pt modelId="{448485A8-F487-49F9-8CC6-9E8225402F2F}" type="pres">
      <dgm:prSet presAssocID="{7D3E9B39-4D21-4113-A8CB-584B9BE97F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AF318BDE-FFD7-4D49-A758-6C9E154A18D0}" type="pres">
      <dgm:prSet presAssocID="{7D3E9B39-4D21-4113-A8CB-584B9BE97F53}" presName="spaceRect" presStyleCnt="0"/>
      <dgm:spPr/>
    </dgm:pt>
    <dgm:pt modelId="{993E7D4D-B6F0-4C7B-BF06-F60237CF5121}" type="pres">
      <dgm:prSet presAssocID="{7D3E9B39-4D21-4113-A8CB-584B9BE97F53}" presName="parTx" presStyleLbl="revTx" presStyleIdx="0" presStyleCnt="3">
        <dgm:presLayoutVars>
          <dgm:chMax val="0"/>
          <dgm:chPref val="0"/>
        </dgm:presLayoutVars>
      </dgm:prSet>
      <dgm:spPr/>
    </dgm:pt>
    <dgm:pt modelId="{12230F20-DC2C-4E8A-A9D9-43E0BD9069A8}" type="pres">
      <dgm:prSet presAssocID="{539B208D-4AC1-4E1B-BE1A-D97CB75147C4}" presName="sibTrans" presStyleCnt="0"/>
      <dgm:spPr/>
    </dgm:pt>
    <dgm:pt modelId="{F443A0B9-F1EF-4402-9837-FE3A8B78856C}" type="pres">
      <dgm:prSet presAssocID="{0EC7010D-90D4-4934-A6EB-3D11B1BB77DE}" presName="compNode" presStyleCnt="0"/>
      <dgm:spPr/>
    </dgm:pt>
    <dgm:pt modelId="{C6D06BB8-DAB8-42EE-8399-D7C3CCD94D12}" type="pres">
      <dgm:prSet presAssocID="{0EC7010D-90D4-4934-A6EB-3D11B1BB77DE}" presName="bgRect" presStyleLbl="bgShp" presStyleIdx="1" presStyleCnt="3"/>
      <dgm:spPr/>
    </dgm:pt>
    <dgm:pt modelId="{F342D42A-A06D-4D08-A164-00AC1550DA3A}" type="pres">
      <dgm:prSet presAssocID="{0EC7010D-90D4-4934-A6EB-3D11B1BB77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5BA2DC9-6543-46B1-947C-6B65EA43FDA4}" type="pres">
      <dgm:prSet presAssocID="{0EC7010D-90D4-4934-A6EB-3D11B1BB77DE}" presName="spaceRect" presStyleCnt="0"/>
      <dgm:spPr/>
    </dgm:pt>
    <dgm:pt modelId="{20984A66-D30D-4AD4-BA69-19CDC8417584}" type="pres">
      <dgm:prSet presAssocID="{0EC7010D-90D4-4934-A6EB-3D11B1BB77DE}" presName="parTx" presStyleLbl="revTx" presStyleIdx="1" presStyleCnt="3">
        <dgm:presLayoutVars>
          <dgm:chMax val="0"/>
          <dgm:chPref val="0"/>
        </dgm:presLayoutVars>
      </dgm:prSet>
      <dgm:spPr/>
    </dgm:pt>
    <dgm:pt modelId="{3DADD0B3-B1F5-4171-8E82-7498F7C1B1E0}" type="pres">
      <dgm:prSet presAssocID="{37E877D3-913E-4681-8021-C15798FD3490}" presName="sibTrans" presStyleCnt="0"/>
      <dgm:spPr/>
    </dgm:pt>
    <dgm:pt modelId="{9DE5E90A-D2CD-462E-9A2F-6F9A1CC563EE}" type="pres">
      <dgm:prSet presAssocID="{8FB04724-47C3-4C55-90B9-C74F76CC165B}" presName="compNode" presStyleCnt="0"/>
      <dgm:spPr/>
    </dgm:pt>
    <dgm:pt modelId="{0EB15C25-3764-4868-BC2C-B9C1307BC6D4}" type="pres">
      <dgm:prSet presAssocID="{8FB04724-47C3-4C55-90B9-C74F76CC165B}" presName="bgRect" presStyleLbl="bgShp" presStyleIdx="2" presStyleCnt="3"/>
      <dgm:spPr/>
    </dgm:pt>
    <dgm:pt modelId="{F3E5E43F-E306-4D67-A23C-1A04B7746E9C}" type="pres">
      <dgm:prSet presAssocID="{8FB04724-47C3-4C55-90B9-C74F76CC16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18BAAF7-4182-47CB-AEED-F8C716D88B97}" type="pres">
      <dgm:prSet presAssocID="{8FB04724-47C3-4C55-90B9-C74F76CC165B}" presName="spaceRect" presStyleCnt="0"/>
      <dgm:spPr/>
    </dgm:pt>
    <dgm:pt modelId="{73520A8D-291D-4D3C-88E3-8FC62C666F57}" type="pres">
      <dgm:prSet presAssocID="{8FB04724-47C3-4C55-90B9-C74F76CC165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3EF120C-EC47-4661-8556-BB3F492D526C}" srcId="{3EF1156D-A8F2-467A-8EB4-44645C1A31D4}" destId="{8FB04724-47C3-4C55-90B9-C74F76CC165B}" srcOrd="2" destOrd="0" parTransId="{82EB9950-FE76-49DD-857F-D24D76BDA06C}" sibTransId="{190255F7-03D9-4EFC-8E84-74E47D282FFD}"/>
    <dgm:cxn modelId="{9F00FB18-08FD-47CD-961B-22FCFB16199B}" type="presOf" srcId="{7D3E9B39-4D21-4113-A8CB-584B9BE97F53}" destId="{993E7D4D-B6F0-4C7B-BF06-F60237CF5121}" srcOrd="0" destOrd="0" presId="urn:microsoft.com/office/officeart/2018/2/layout/IconVerticalSolidList"/>
    <dgm:cxn modelId="{37F4C73F-1269-4560-8A98-6E3F859638E0}" srcId="{3EF1156D-A8F2-467A-8EB4-44645C1A31D4}" destId="{0EC7010D-90D4-4934-A6EB-3D11B1BB77DE}" srcOrd="1" destOrd="0" parTransId="{91EF74A9-0C9C-4EF1-B116-873A00F421AE}" sibTransId="{37E877D3-913E-4681-8021-C15798FD3490}"/>
    <dgm:cxn modelId="{6911B544-C38F-41ED-8F99-AF79D9AAD6C7}" type="presOf" srcId="{0EC7010D-90D4-4934-A6EB-3D11B1BB77DE}" destId="{20984A66-D30D-4AD4-BA69-19CDC8417584}" srcOrd="0" destOrd="0" presId="urn:microsoft.com/office/officeart/2018/2/layout/IconVerticalSolidList"/>
    <dgm:cxn modelId="{378A0E6C-10EA-455F-9835-0CB77B5A6598}" type="presOf" srcId="{3EF1156D-A8F2-467A-8EB4-44645C1A31D4}" destId="{C0B58C60-1C1D-483E-8869-E632CF538B0B}" srcOrd="0" destOrd="0" presId="urn:microsoft.com/office/officeart/2018/2/layout/IconVerticalSolidList"/>
    <dgm:cxn modelId="{9EF47580-C4EB-4C5D-A189-C153F8C16547}" type="presOf" srcId="{8FB04724-47C3-4C55-90B9-C74F76CC165B}" destId="{73520A8D-291D-4D3C-88E3-8FC62C666F57}" srcOrd="0" destOrd="0" presId="urn:microsoft.com/office/officeart/2018/2/layout/IconVerticalSolidList"/>
    <dgm:cxn modelId="{853B1A89-6871-4BE6-A974-4B854D773956}" srcId="{3EF1156D-A8F2-467A-8EB4-44645C1A31D4}" destId="{7D3E9B39-4D21-4113-A8CB-584B9BE97F53}" srcOrd="0" destOrd="0" parTransId="{3C95FA86-399B-4F2E-98E2-37B07335BB1E}" sibTransId="{539B208D-4AC1-4E1B-BE1A-D97CB75147C4}"/>
    <dgm:cxn modelId="{41263744-2760-4CF4-9C6D-7490ABE455AC}" type="presParOf" srcId="{C0B58C60-1C1D-483E-8869-E632CF538B0B}" destId="{6B58C392-0B62-4EA6-B4B8-36B45A312D16}" srcOrd="0" destOrd="0" presId="urn:microsoft.com/office/officeart/2018/2/layout/IconVerticalSolidList"/>
    <dgm:cxn modelId="{D977303B-EC80-45DD-9B11-14BAB8761FD6}" type="presParOf" srcId="{6B58C392-0B62-4EA6-B4B8-36B45A312D16}" destId="{27E4E3FC-C746-45F2-84E0-EFC895371FFB}" srcOrd="0" destOrd="0" presId="urn:microsoft.com/office/officeart/2018/2/layout/IconVerticalSolidList"/>
    <dgm:cxn modelId="{C9994AAC-0427-4BDC-9E2D-250EAE81088E}" type="presParOf" srcId="{6B58C392-0B62-4EA6-B4B8-36B45A312D16}" destId="{448485A8-F487-49F9-8CC6-9E8225402F2F}" srcOrd="1" destOrd="0" presId="urn:microsoft.com/office/officeart/2018/2/layout/IconVerticalSolidList"/>
    <dgm:cxn modelId="{CD9BDBC6-DDA1-4FF3-8972-06A80A61DE88}" type="presParOf" srcId="{6B58C392-0B62-4EA6-B4B8-36B45A312D16}" destId="{AF318BDE-FFD7-4D49-A758-6C9E154A18D0}" srcOrd="2" destOrd="0" presId="urn:microsoft.com/office/officeart/2018/2/layout/IconVerticalSolidList"/>
    <dgm:cxn modelId="{C4449506-29D3-4050-BF7F-632974B83F92}" type="presParOf" srcId="{6B58C392-0B62-4EA6-B4B8-36B45A312D16}" destId="{993E7D4D-B6F0-4C7B-BF06-F60237CF5121}" srcOrd="3" destOrd="0" presId="urn:microsoft.com/office/officeart/2018/2/layout/IconVerticalSolidList"/>
    <dgm:cxn modelId="{98B7025B-25C2-4796-B7D8-1B0BB54A83D8}" type="presParOf" srcId="{C0B58C60-1C1D-483E-8869-E632CF538B0B}" destId="{12230F20-DC2C-4E8A-A9D9-43E0BD9069A8}" srcOrd="1" destOrd="0" presId="urn:microsoft.com/office/officeart/2018/2/layout/IconVerticalSolidList"/>
    <dgm:cxn modelId="{BB753783-21EC-4888-9953-405D428F6FC2}" type="presParOf" srcId="{C0B58C60-1C1D-483E-8869-E632CF538B0B}" destId="{F443A0B9-F1EF-4402-9837-FE3A8B78856C}" srcOrd="2" destOrd="0" presId="urn:microsoft.com/office/officeart/2018/2/layout/IconVerticalSolidList"/>
    <dgm:cxn modelId="{280761E5-B7E2-4EDC-917B-2CC03DE039BC}" type="presParOf" srcId="{F443A0B9-F1EF-4402-9837-FE3A8B78856C}" destId="{C6D06BB8-DAB8-42EE-8399-D7C3CCD94D12}" srcOrd="0" destOrd="0" presId="urn:microsoft.com/office/officeart/2018/2/layout/IconVerticalSolidList"/>
    <dgm:cxn modelId="{6589519E-E9A6-4676-A50C-0D9514B71367}" type="presParOf" srcId="{F443A0B9-F1EF-4402-9837-FE3A8B78856C}" destId="{F342D42A-A06D-4D08-A164-00AC1550DA3A}" srcOrd="1" destOrd="0" presId="urn:microsoft.com/office/officeart/2018/2/layout/IconVerticalSolidList"/>
    <dgm:cxn modelId="{935551A7-8A1B-4472-B64E-A99DBE494DDF}" type="presParOf" srcId="{F443A0B9-F1EF-4402-9837-FE3A8B78856C}" destId="{55BA2DC9-6543-46B1-947C-6B65EA43FDA4}" srcOrd="2" destOrd="0" presId="urn:microsoft.com/office/officeart/2018/2/layout/IconVerticalSolidList"/>
    <dgm:cxn modelId="{A5F20867-E265-427C-9169-6C4B2EA31379}" type="presParOf" srcId="{F443A0B9-F1EF-4402-9837-FE3A8B78856C}" destId="{20984A66-D30D-4AD4-BA69-19CDC8417584}" srcOrd="3" destOrd="0" presId="urn:microsoft.com/office/officeart/2018/2/layout/IconVerticalSolidList"/>
    <dgm:cxn modelId="{3DCCF02F-94AD-4D02-A548-AE442D1BD9FF}" type="presParOf" srcId="{C0B58C60-1C1D-483E-8869-E632CF538B0B}" destId="{3DADD0B3-B1F5-4171-8E82-7498F7C1B1E0}" srcOrd="3" destOrd="0" presId="urn:microsoft.com/office/officeart/2018/2/layout/IconVerticalSolidList"/>
    <dgm:cxn modelId="{2F68904F-8608-4ADF-B1CA-07433CE31FC2}" type="presParOf" srcId="{C0B58C60-1C1D-483E-8869-E632CF538B0B}" destId="{9DE5E90A-D2CD-462E-9A2F-6F9A1CC563EE}" srcOrd="4" destOrd="0" presId="urn:microsoft.com/office/officeart/2018/2/layout/IconVerticalSolidList"/>
    <dgm:cxn modelId="{E96E9F48-95BA-4C77-991A-3830BD3B153D}" type="presParOf" srcId="{9DE5E90A-D2CD-462E-9A2F-6F9A1CC563EE}" destId="{0EB15C25-3764-4868-BC2C-B9C1307BC6D4}" srcOrd="0" destOrd="0" presId="urn:microsoft.com/office/officeart/2018/2/layout/IconVerticalSolidList"/>
    <dgm:cxn modelId="{808D57B8-1C03-4B2D-B099-9B6CF101BAF1}" type="presParOf" srcId="{9DE5E90A-D2CD-462E-9A2F-6F9A1CC563EE}" destId="{F3E5E43F-E306-4D67-A23C-1A04B7746E9C}" srcOrd="1" destOrd="0" presId="urn:microsoft.com/office/officeart/2018/2/layout/IconVerticalSolidList"/>
    <dgm:cxn modelId="{592E643B-7807-419D-ADFE-1E18579BDCD7}" type="presParOf" srcId="{9DE5E90A-D2CD-462E-9A2F-6F9A1CC563EE}" destId="{318BAAF7-4182-47CB-AEED-F8C716D88B97}" srcOrd="2" destOrd="0" presId="urn:microsoft.com/office/officeart/2018/2/layout/IconVerticalSolidList"/>
    <dgm:cxn modelId="{6EE7FFB4-61DB-416C-BE43-61924C866CC4}" type="presParOf" srcId="{9DE5E90A-D2CD-462E-9A2F-6F9A1CC563EE}" destId="{73520A8D-291D-4D3C-88E3-8FC62C666F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2F6FC8-6A1A-4180-A193-3480CE33CCB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0F7C7D-0ECF-4121-9688-9E6A9130AE5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Colorblind-friendly options: </a:t>
          </a:r>
          <a:r>
            <a:rPr lang="en-GB"/>
            <a:t>Include alternative color schemes or icons to accommodate players with color vision deficiencies.</a:t>
          </a:r>
          <a:endParaRPr lang="en-US"/>
        </a:p>
      </dgm:t>
    </dgm:pt>
    <dgm:pt modelId="{EB788E17-86DC-49CE-992E-9DCC50716078}" type="parTrans" cxnId="{4B2035F0-804F-4D9E-BD8A-F88D6CEE242A}">
      <dgm:prSet/>
      <dgm:spPr/>
      <dgm:t>
        <a:bodyPr/>
        <a:lstStyle/>
        <a:p>
          <a:endParaRPr lang="en-US"/>
        </a:p>
      </dgm:t>
    </dgm:pt>
    <dgm:pt modelId="{61626B3D-41D2-4C53-B61F-775F4A6D53EF}" type="sibTrans" cxnId="{4B2035F0-804F-4D9E-BD8A-F88D6CEE242A}">
      <dgm:prSet/>
      <dgm:spPr/>
      <dgm:t>
        <a:bodyPr/>
        <a:lstStyle/>
        <a:p>
          <a:endParaRPr lang="en-US"/>
        </a:p>
      </dgm:t>
    </dgm:pt>
    <dgm:pt modelId="{4F7F8F8E-A522-4F27-B5B8-1BE23D9377D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Adjustable text size: </a:t>
          </a:r>
          <a:r>
            <a:rPr lang="en-GB"/>
            <a:t>Allow players to increase or decrease the text size of the UI elements, ensuring readability for all users.</a:t>
          </a:r>
          <a:endParaRPr lang="en-US"/>
        </a:p>
      </dgm:t>
    </dgm:pt>
    <dgm:pt modelId="{60DE68AD-AF7A-46B8-A360-FD577E1CBC85}" type="parTrans" cxnId="{51E0EF9D-C116-4FD2-9CF0-C8D2863B3C92}">
      <dgm:prSet/>
      <dgm:spPr/>
      <dgm:t>
        <a:bodyPr/>
        <a:lstStyle/>
        <a:p>
          <a:endParaRPr lang="en-US"/>
        </a:p>
      </dgm:t>
    </dgm:pt>
    <dgm:pt modelId="{E57B4282-A9CB-469B-8434-5FF6F883C976}" type="sibTrans" cxnId="{51E0EF9D-C116-4FD2-9CF0-C8D2863B3C92}">
      <dgm:prSet/>
      <dgm:spPr/>
      <dgm:t>
        <a:bodyPr/>
        <a:lstStyle/>
        <a:p>
          <a:endParaRPr lang="en-US"/>
        </a:p>
      </dgm:t>
    </dgm:pt>
    <dgm:pt modelId="{EB68F341-4561-43B3-8FD0-7C5332AD0EC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Customizable control schemes: </a:t>
          </a:r>
          <a:r>
            <a:rPr lang="en-GB"/>
            <a:t>Provide options for players to remap controls or adjust sensitivity settings, catering to their individual preferences and needs.</a:t>
          </a:r>
          <a:endParaRPr lang="en-US"/>
        </a:p>
      </dgm:t>
    </dgm:pt>
    <dgm:pt modelId="{334C737D-85F4-4EA6-86D6-F0CEC7C51FB8}" type="parTrans" cxnId="{8306BFCE-60A6-4861-B369-61BB99566899}">
      <dgm:prSet/>
      <dgm:spPr/>
      <dgm:t>
        <a:bodyPr/>
        <a:lstStyle/>
        <a:p>
          <a:endParaRPr lang="en-US"/>
        </a:p>
      </dgm:t>
    </dgm:pt>
    <dgm:pt modelId="{F25AD238-8A23-4C00-9F3F-1F82B56F873B}" type="sibTrans" cxnId="{8306BFCE-60A6-4861-B369-61BB99566899}">
      <dgm:prSet/>
      <dgm:spPr/>
      <dgm:t>
        <a:bodyPr/>
        <a:lstStyle/>
        <a:p>
          <a:endParaRPr lang="en-US"/>
        </a:p>
      </dgm:t>
    </dgm:pt>
    <dgm:pt modelId="{187FC6BB-DB1E-4660-8FC0-DE2C300DF738}" type="pres">
      <dgm:prSet presAssocID="{4B2F6FC8-6A1A-4180-A193-3480CE33CCB8}" presName="root" presStyleCnt="0">
        <dgm:presLayoutVars>
          <dgm:dir/>
          <dgm:resizeHandles val="exact"/>
        </dgm:presLayoutVars>
      </dgm:prSet>
      <dgm:spPr/>
    </dgm:pt>
    <dgm:pt modelId="{026BCAE8-186F-4993-ACC0-6C6231E73580}" type="pres">
      <dgm:prSet presAssocID="{AA0F7C7D-0ECF-4121-9688-9E6A9130AE57}" presName="compNode" presStyleCnt="0"/>
      <dgm:spPr/>
    </dgm:pt>
    <dgm:pt modelId="{116A11A3-2819-4173-91D1-56D16D50D409}" type="pres">
      <dgm:prSet presAssocID="{AA0F7C7D-0ECF-4121-9688-9E6A9130AE57}" presName="bgRect" presStyleLbl="bgShp" presStyleIdx="0" presStyleCnt="3"/>
      <dgm:spPr/>
    </dgm:pt>
    <dgm:pt modelId="{C1C27057-1488-486A-8322-0FE3734E3C12}" type="pres">
      <dgm:prSet presAssocID="{AA0F7C7D-0ECF-4121-9688-9E6A9130AE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904A7122-2F91-41D2-8FA7-495D98FAB30F}" type="pres">
      <dgm:prSet presAssocID="{AA0F7C7D-0ECF-4121-9688-9E6A9130AE57}" presName="spaceRect" presStyleCnt="0"/>
      <dgm:spPr/>
    </dgm:pt>
    <dgm:pt modelId="{7E5030AF-BCDA-4BED-9355-77CBBFED46B4}" type="pres">
      <dgm:prSet presAssocID="{AA0F7C7D-0ECF-4121-9688-9E6A9130AE57}" presName="parTx" presStyleLbl="revTx" presStyleIdx="0" presStyleCnt="3">
        <dgm:presLayoutVars>
          <dgm:chMax val="0"/>
          <dgm:chPref val="0"/>
        </dgm:presLayoutVars>
      </dgm:prSet>
      <dgm:spPr/>
    </dgm:pt>
    <dgm:pt modelId="{4CBCD4C5-A68F-4F50-B0F1-F247EB5C9CDC}" type="pres">
      <dgm:prSet presAssocID="{61626B3D-41D2-4C53-B61F-775F4A6D53EF}" presName="sibTrans" presStyleCnt="0"/>
      <dgm:spPr/>
    </dgm:pt>
    <dgm:pt modelId="{E01AF1FD-54AC-4ACB-BFC4-A72481222C94}" type="pres">
      <dgm:prSet presAssocID="{4F7F8F8E-A522-4F27-B5B8-1BE23D9377D7}" presName="compNode" presStyleCnt="0"/>
      <dgm:spPr/>
    </dgm:pt>
    <dgm:pt modelId="{291847A9-094C-4B04-ADE6-841A0F154FBE}" type="pres">
      <dgm:prSet presAssocID="{4F7F8F8E-A522-4F27-B5B8-1BE23D9377D7}" presName="bgRect" presStyleLbl="bgShp" presStyleIdx="1" presStyleCnt="3"/>
      <dgm:spPr/>
    </dgm:pt>
    <dgm:pt modelId="{8C8A98A8-207A-438C-A402-E5C9912EFCE9}" type="pres">
      <dgm:prSet presAssocID="{4F7F8F8E-A522-4F27-B5B8-1BE23D9377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C70D1DF-AABA-42EF-8A4A-8CA5326677D0}" type="pres">
      <dgm:prSet presAssocID="{4F7F8F8E-A522-4F27-B5B8-1BE23D9377D7}" presName="spaceRect" presStyleCnt="0"/>
      <dgm:spPr/>
    </dgm:pt>
    <dgm:pt modelId="{34630B0A-77DD-4F59-80C6-9CB28216970E}" type="pres">
      <dgm:prSet presAssocID="{4F7F8F8E-A522-4F27-B5B8-1BE23D9377D7}" presName="parTx" presStyleLbl="revTx" presStyleIdx="1" presStyleCnt="3">
        <dgm:presLayoutVars>
          <dgm:chMax val="0"/>
          <dgm:chPref val="0"/>
        </dgm:presLayoutVars>
      </dgm:prSet>
      <dgm:spPr/>
    </dgm:pt>
    <dgm:pt modelId="{E2DDAD2B-4C52-4BF0-82C6-B8CA23AEEEFB}" type="pres">
      <dgm:prSet presAssocID="{E57B4282-A9CB-469B-8434-5FF6F883C976}" presName="sibTrans" presStyleCnt="0"/>
      <dgm:spPr/>
    </dgm:pt>
    <dgm:pt modelId="{F802C582-AAF8-4DBE-B627-0F4D8D33CAFD}" type="pres">
      <dgm:prSet presAssocID="{EB68F341-4561-43B3-8FD0-7C5332AD0EC2}" presName="compNode" presStyleCnt="0"/>
      <dgm:spPr/>
    </dgm:pt>
    <dgm:pt modelId="{679106DA-3622-45E6-A042-4AEE7A5CD29C}" type="pres">
      <dgm:prSet presAssocID="{EB68F341-4561-43B3-8FD0-7C5332AD0EC2}" presName="bgRect" presStyleLbl="bgShp" presStyleIdx="2" presStyleCnt="3"/>
      <dgm:spPr/>
    </dgm:pt>
    <dgm:pt modelId="{E4AD500F-8C98-4947-8697-802F64C19E2E}" type="pres">
      <dgm:prSet presAssocID="{EB68F341-4561-43B3-8FD0-7C5332AD0EC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C2EC571E-6E3E-4967-874E-D91074E949D8}" type="pres">
      <dgm:prSet presAssocID="{EB68F341-4561-43B3-8FD0-7C5332AD0EC2}" presName="spaceRect" presStyleCnt="0"/>
      <dgm:spPr/>
    </dgm:pt>
    <dgm:pt modelId="{6BB6EFAD-E720-445F-9963-A91516541D08}" type="pres">
      <dgm:prSet presAssocID="{EB68F341-4561-43B3-8FD0-7C5332AD0EC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F72AA10-6692-4A8B-A2D5-DD83DD34A24C}" type="presOf" srcId="{EB68F341-4561-43B3-8FD0-7C5332AD0EC2}" destId="{6BB6EFAD-E720-445F-9963-A91516541D08}" srcOrd="0" destOrd="0" presId="urn:microsoft.com/office/officeart/2018/2/layout/IconVerticalSolidList"/>
    <dgm:cxn modelId="{FDC10C26-8009-423E-8F40-D8430B809E4A}" type="presOf" srcId="{4B2F6FC8-6A1A-4180-A193-3480CE33CCB8}" destId="{187FC6BB-DB1E-4660-8FC0-DE2C300DF738}" srcOrd="0" destOrd="0" presId="urn:microsoft.com/office/officeart/2018/2/layout/IconVerticalSolidList"/>
    <dgm:cxn modelId="{00BC9F3F-D230-4668-B14C-B83A1709A2D2}" type="presOf" srcId="{AA0F7C7D-0ECF-4121-9688-9E6A9130AE57}" destId="{7E5030AF-BCDA-4BED-9355-77CBBFED46B4}" srcOrd="0" destOrd="0" presId="urn:microsoft.com/office/officeart/2018/2/layout/IconVerticalSolidList"/>
    <dgm:cxn modelId="{50D5227C-0A67-4D14-85ED-52EF408E49BC}" type="presOf" srcId="{4F7F8F8E-A522-4F27-B5B8-1BE23D9377D7}" destId="{34630B0A-77DD-4F59-80C6-9CB28216970E}" srcOrd="0" destOrd="0" presId="urn:microsoft.com/office/officeart/2018/2/layout/IconVerticalSolidList"/>
    <dgm:cxn modelId="{51E0EF9D-C116-4FD2-9CF0-C8D2863B3C92}" srcId="{4B2F6FC8-6A1A-4180-A193-3480CE33CCB8}" destId="{4F7F8F8E-A522-4F27-B5B8-1BE23D9377D7}" srcOrd="1" destOrd="0" parTransId="{60DE68AD-AF7A-46B8-A360-FD577E1CBC85}" sibTransId="{E57B4282-A9CB-469B-8434-5FF6F883C976}"/>
    <dgm:cxn modelId="{8306BFCE-60A6-4861-B369-61BB99566899}" srcId="{4B2F6FC8-6A1A-4180-A193-3480CE33CCB8}" destId="{EB68F341-4561-43B3-8FD0-7C5332AD0EC2}" srcOrd="2" destOrd="0" parTransId="{334C737D-85F4-4EA6-86D6-F0CEC7C51FB8}" sibTransId="{F25AD238-8A23-4C00-9F3F-1F82B56F873B}"/>
    <dgm:cxn modelId="{4B2035F0-804F-4D9E-BD8A-F88D6CEE242A}" srcId="{4B2F6FC8-6A1A-4180-A193-3480CE33CCB8}" destId="{AA0F7C7D-0ECF-4121-9688-9E6A9130AE57}" srcOrd="0" destOrd="0" parTransId="{EB788E17-86DC-49CE-992E-9DCC50716078}" sibTransId="{61626B3D-41D2-4C53-B61F-775F4A6D53EF}"/>
    <dgm:cxn modelId="{9E4B0CF4-BF93-42BC-AD56-3DBFA1DBF256}" type="presParOf" srcId="{187FC6BB-DB1E-4660-8FC0-DE2C300DF738}" destId="{026BCAE8-186F-4993-ACC0-6C6231E73580}" srcOrd="0" destOrd="0" presId="urn:microsoft.com/office/officeart/2018/2/layout/IconVerticalSolidList"/>
    <dgm:cxn modelId="{AE67506C-D577-4CBF-8FFE-BEC16066E438}" type="presParOf" srcId="{026BCAE8-186F-4993-ACC0-6C6231E73580}" destId="{116A11A3-2819-4173-91D1-56D16D50D409}" srcOrd="0" destOrd="0" presId="urn:microsoft.com/office/officeart/2018/2/layout/IconVerticalSolidList"/>
    <dgm:cxn modelId="{A3046F59-1B4A-4BDE-94BA-CF7E01F939ED}" type="presParOf" srcId="{026BCAE8-186F-4993-ACC0-6C6231E73580}" destId="{C1C27057-1488-486A-8322-0FE3734E3C12}" srcOrd="1" destOrd="0" presId="urn:microsoft.com/office/officeart/2018/2/layout/IconVerticalSolidList"/>
    <dgm:cxn modelId="{097C50E2-2E4C-4F7C-84EF-910AD4505BD9}" type="presParOf" srcId="{026BCAE8-186F-4993-ACC0-6C6231E73580}" destId="{904A7122-2F91-41D2-8FA7-495D98FAB30F}" srcOrd="2" destOrd="0" presId="urn:microsoft.com/office/officeart/2018/2/layout/IconVerticalSolidList"/>
    <dgm:cxn modelId="{34418318-922B-45DE-8A94-DC5BC53153C3}" type="presParOf" srcId="{026BCAE8-186F-4993-ACC0-6C6231E73580}" destId="{7E5030AF-BCDA-4BED-9355-77CBBFED46B4}" srcOrd="3" destOrd="0" presId="urn:microsoft.com/office/officeart/2018/2/layout/IconVerticalSolidList"/>
    <dgm:cxn modelId="{44C0FDF8-2AB0-4BFF-BEB3-53E68BB24780}" type="presParOf" srcId="{187FC6BB-DB1E-4660-8FC0-DE2C300DF738}" destId="{4CBCD4C5-A68F-4F50-B0F1-F247EB5C9CDC}" srcOrd="1" destOrd="0" presId="urn:microsoft.com/office/officeart/2018/2/layout/IconVerticalSolidList"/>
    <dgm:cxn modelId="{5EF06BC3-8725-45D7-8277-FCF25512F0AB}" type="presParOf" srcId="{187FC6BB-DB1E-4660-8FC0-DE2C300DF738}" destId="{E01AF1FD-54AC-4ACB-BFC4-A72481222C94}" srcOrd="2" destOrd="0" presId="urn:microsoft.com/office/officeart/2018/2/layout/IconVerticalSolidList"/>
    <dgm:cxn modelId="{48EBE264-8ED1-446A-A022-6D86490CA8AD}" type="presParOf" srcId="{E01AF1FD-54AC-4ACB-BFC4-A72481222C94}" destId="{291847A9-094C-4B04-ADE6-841A0F154FBE}" srcOrd="0" destOrd="0" presId="urn:microsoft.com/office/officeart/2018/2/layout/IconVerticalSolidList"/>
    <dgm:cxn modelId="{63663A1C-92BA-4CBC-8D4C-02F7A06F7349}" type="presParOf" srcId="{E01AF1FD-54AC-4ACB-BFC4-A72481222C94}" destId="{8C8A98A8-207A-438C-A402-E5C9912EFCE9}" srcOrd="1" destOrd="0" presId="urn:microsoft.com/office/officeart/2018/2/layout/IconVerticalSolidList"/>
    <dgm:cxn modelId="{8902E84E-19BA-4B5A-A8B9-836AC298A65C}" type="presParOf" srcId="{E01AF1FD-54AC-4ACB-BFC4-A72481222C94}" destId="{CC70D1DF-AABA-42EF-8A4A-8CA5326677D0}" srcOrd="2" destOrd="0" presId="urn:microsoft.com/office/officeart/2018/2/layout/IconVerticalSolidList"/>
    <dgm:cxn modelId="{9B30B9E2-FFA2-4EF7-8A02-A53E007ABF97}" type="presParOf" srcId="{E01AF1FD-54AC-4ACB-BFC4-A72481222C94}" destId="{34630B0A-77DD-4F59-80C6-9CB28216970E}" srcOrd="3" destOrd="0" presId="urn:microsoft.com/office/officeart/2018/2/layout/IconVerticalSolidList"/>
    <dgm:cxn modelId="{87AB25FA-BC19-4D90-ACC5-2F51BEE7F812}" type="presParOf" srcId="{187FC6BB-DB1E-4660-8FC0-DE2C300DF738}" destId="{E2DDAD2B-4C52-4BF0-82C6-B8CA23AEEEFB}" srcOrd="3" destOrd="0" presId="urn:microsoft.com/office/officeart/2018/2/layout/IconVerticalSolidList"/>
    <dgm:cxn modelId="{1A0C81E5-C1D4-4A5A-A2A9-1CBA37E3CF1E}" type="presParOf" srcId="{187FC6BB-DB1E-4660-8FC0-DE2C300DF738}" destId="{F802C582-AAF8-4DBE-B627-0F4D8D33CAFD}" srcOrd="4" destOrd="0" presId="urn:microsoft.com/office/officeart/2018/2/layout/IconVerticalSolidList"/>
    <dgm:cxn modelId="{CBA94D48-250B-47EE-BE98-93CF7B5B0CCE}" type="presParOf" srcId="{F802C582-AAF8-4DBE-B627-0F4D8D33CAFD}" destId="{679106DA-3622-45E6-A042-4AEE7A5CD29C}" srcOrd="0" destOrd="0" presId="urn:microsoft.com/office/officeart/2018/2/layout/IconVerticalSolidList"/>
    <dgm:cxn modelId="{53E12167-DDC6-41ED-9524-7BB397AF0FC6}" type="presParOf" srcId="{F802C582-AAF8-4DBE-B627-0F4D8D33CAFD}" destId="{E4AD500F-8C98-4947-8697-802F64C19E2E}" srcOrd="1" destOrd="0" presId="urn:microsoft.com/office/officeart/2018/2/layout/IconVerticalSolidList"/>
    <dgm:cxn modelId="{43A9FF07-1F84-4595-99D6-5525E053BE60}" type="presParOf" srcId="{F802C582-AAF8-4DBE-B627-0F4D8D33CAFD}" destId="{C2EC571E-6E3E-4967-874E-D91074E949D8}" srcOrd="2" destOrd="0" presId="urn:microsoft.com/office/officeart/2018/2/layout/IconVerticalSolidList"/>
    <dgm:cxn modelId="{CC5207B4-13AC-4ABC-8C04-8D16EC930535}" type="presParOf" srcId="{F802C582-AAF8-4DBE-B627-0F4D8D33CAFD}" destId="{6BB6EFAD-E720-445F-9963-A91516541D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F5C05-292A-4B92-84CF-51E235C972DF}">
      <dsp:nvSpPr>
        <dsp:cNvPr id="0" name=""/>
        <dsp:cNvSpPr/>
      </dsp:nvSpPr>
      <dsp:spPr>
        <a:xfrm>
          <a:off x="0" y="3249"/>
          <a:ext cx="6423211" cy="7118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68FB4D-E3D8-4B02-8E85-CED7901D4D3B}">
      <dsp:nvSpPr>
        <dsp:cNvPr id="0" name=""/>
        <dsp:cNvSpPr/>
      </dsp:nvSpPr>
      <dsp:spPr>
        <a:xfrm>
          <a:off x="215346" y="163424"/>
          <a:ext cx="391921" cy="391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B388F-77C1-4304-8793-EDA251EB3F11}">
      <dsp:nvSpPr>
        <dsp:cNvPr id="0" name=""/>
        <dsp:cNvSpPr/>
      </dsp:nvSpPr>
      <dsp:spPr>
        <a:xfrm>
          <a:off x="822614" y="3249"/>
          <a:ext cx="5575680" cy="756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50" tIns="80050" rIns="80050" bIns="800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1"/>
              </a:solidFill>
            </a:rPr>
            <a:t>Clarity and simplicity: </a:t>
          </a:r>
          <a:r>
            <a:rPr lang="en-GB" sz="1400" kern="1200">
              <a:solidFill>
                <a:schemeClr val="bg1"/>
              </a:solidFill>
            </a:rPr>
            <a:t>Ensure that the UI is easy to understand, with minimal cognitive load for players. Use clear and legible fonts, icons, and colours to convey important information.</a:t>
          </a:r>
          <a:endParaRPr lang="en-US" sz="1400" kern="1200">
            <a:solidFill>
              <a:schemeClr val="bg1"/>
            </a:solidFill>
          </a:endParaRPr>
        </a:p>
      </dsp:txBody>
      <dsp:txXfrm>
        <a:off x="822614" y="3249"/>
        <a:ext cx="5575680" cy="756382"/>
      </dsp:txXfrm>
    </dsp:sp>
    <dsp:sp modelId="{55AC9D4C-916D-4846-BE56-464A5BB35927}">
      <dsp:nvSpPr>
        <dsp:cNvPr id="0" name=""/>
        <dsp:cNvSpPr/>
      </dsp:nvSpPr>
      <dsp:spPr>
        <a:xfrm>
          <a:off x="0" y="948727"/>
          <a:ext cx="6423211" cy="7118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EED3B-DB89-4DAD-8736-D8E540A4BF2C}">
      <dsp:nvSpPr>
        <dsp:cNvPr id="0" name=""/>
        <dsp:cNvSpPr/>
      </dsp:nvSpPr>
      <dsp:spPr>
        <a:xfrm>
          <a:off x="215346" y="1108902"/>
          <a:ext cx="391921" cy="391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E4505-5125-453A-865C-07CE55E4B116}">
      <dsp:nvSpPr>
        <dsp:cNvPr id="0" name=""/>
        <dsp:cNvSpPr/>
      </dsp:nvSpPr>
      <dsp:spPr>
        <a:xfrm>
          <a:off x="822614" y="948727"/>
          <a:ext cx="5575680" cy="756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50" tIns="80050" rIns="80050" bIns="800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1"/>
              </a:solidFill>
            </a:rPr>
            <a:t>Consistency and feedback: </a:t>
          </a:r>
          <a:r>
            <a:rPr lang="en-GB" sz="1400" kern="1200">
              <a:solidFill>
                <a:schemeClr val="bg1"/>
              </a:solidFill>
            </a:rPr>
            <a:t>Maintain a consistent visual language throughout the UI. Provide real-time feedback to the player's actions to enhance the gaming experience.</a:t>
          </a:r>
          <a:endParaRPr lang="en-US" sz="1400" kern="1200">
            <a:solidFill>
              <a:schemeClr val="bg1"/>
            </a:solidFill>
          </a:endParaRPr>
        </a:p>
      </dsp:txBody>
      <dsp:txXfrm>
        <a:off x="822614" y="948727"/>
        <a:ext cx="5575680" cy="756382"/>
      </dsp:txXfrm>
    </dsp:sp>
    <dsp:sp modelId="{0EAFBFBF-9491-49C1-BF2B-8EC1768C4425}">
      <dsp:nvSpPr>
        <dsp:cNvPr id="0" name=""/>
        <dsp:cNvSpPr/>
      </dsp:nvSpPr>
      <dsp:spPr>
        <a:xfrm>
          <a:off x="0" y="1894205"/>
          <a:ext cx="6423211" cy="7118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B8D70-82CB-43DD-8C6C-8C534ADC7D32}">
      <dsp:nvSpPr>
        <dsp:cNvPr id="0" name=""/>
        <dsp:cNvSpPr/>
      </dsp:nvSpPr>
      <dsp:spPr>
        <a:xfrm>
          <a:off x="215346" y="2054380"/>
          <a:ext cx="391921" cy="3915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B2129-4ECF-4A4B-9CDA-8E9D66ED66FC}">
      <dsp:nvSpPr>
        <dsp:cNvPr id="0" name=""/>
        <dsp:cNvSpPr/>
      </dsp:nvSpPr>
      <dsp:spPr>
        <a:xfrm>
          <a:off x="822614" y="1894205"/>
          <a:ext cx="5575680" cy="756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50" tIns="80050" rIns="80050" bIns="800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1"/>
              </a:solidFill>
            </a:rPr>
            <a:t>Flexibility and efficiency: </a:t>
          </a:r>
          <a:r>
            <a:rPr lang="en-GB" sz="1400" kern="1200">
              <a:solidFill>
                <a:schemeClr val="bg1"/>
              </a:solidFill>
            </a:rPr>
            <a:t>Design the UI to adapt to various screen resolutions and input devices. Optimize the UI to reduce performance impact on the game.</a:t>
          </a:r>
          <a:endParaRPr lang="en-US" sz="1400" kern="1200">
            <a:solidFill>
              <a:schemeClr val="bg1"/>
            </a:solidFill>
          </a:endParaRPr>
        </a:p>
      </dsp:txBody>
      <dsp:txXfrm>
        <a:off x="822614" y="1894205"/>
        <a:ext cx="5575680" cy="756382"/>
      </dsp:txXfrm>
    </dsp:sp>
    <dsp:sp modelId="{7D967AFD-5E63-4A59-AA97-E1D15FEF3EB5}">
      <dsp:nvSpPr>
        <dsp:cNvPr id="0" name=""/>
        <dsp:cNvSpPr/>
      </dsp:nvSpPr>
      <dsp:spPr>
        <a:xfrm>
          <a:off x="0" y="2839683"/>
          <a:ext cx="6423211" cy="7118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6D510-2327-4DAB-A24C-66DF028D3C07}">
      <dsp:nvSpPr>
        <dsp:cNvPr id="0" name=""/>
        <dsp:cNvSpPr/>
      </dsp:nvSpPr>
      <dsp:spPr>
        <a:xfrm>
          <a:off x="215346" y="2999858"/>
          <a:ext cx="391921" cy="3915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60643-C3D6-4C27-84C4-9A001998167F}">
      <dsp:nvSpPr>
        <dsp:cNvPr id="0" name=""/>
        <dsp:cNvSpPr/>
      </dsp:nvSpPr>
      <dsp:spPr>
        <a:xfrm>
          <a:off x="822614" y="2839683"/>
          <a:ext cx="5575680" cy="756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50" tIns="80050" rIns="80050" bIns="8005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1"/>
              </a:solidFill>
            </a:rPr>
            <a:t>Aesthetically appealing: </a:t>
          </a:r>
          <a:r>
            <a:rPr lang="en-GB" sz="1400" kern="1200">
              <a:solidFill>
                <a:schemeClr val="bg1"/>
              </a:solidFill>
            </a:rPr>
            <a:t>Create a visually pleasing UI that complements the game's overall art style and theme.</a:t>
          </a:r>
          <a:endParaRPr lang="en-US" sz="1400" kern="1200">
            <a:solidFill>
              <a:schemeClr val="bg1"/>
            </a:solidFill>
          </a:endParaRPr>
        </a:p>
      </dsp:txBody>
      <dsp:txXfrm>
        <a:off x="822614" y="2839683"/>
        <a:ext cx="5575680" cy="756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2E6CF-20D7-40D6-B145-A58EB938E20F}">
      <dsp:nvSpPr>
        <dsp:cNvPr id="0" name=""/>
        <dsp:cNvSpPr/>
      </dsp:nvSpPr>
      <dsp:spPr>
        <a:xfrm>
          <a:off x="0" y="2196"/>
          <a:ext cx="6132717" cy="9958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BE7AE-5A58-4C6A-9BDF-DACB5129E8AC}">
      <dsp:nvSpPr>
        <dsp:cNvPr id="0" name=""/>
        <dsp:cNvSpPr/>
      </dsp:nvSpPr>
      <dsp:spPr>
        <a:xfrm>
          <a:off x="301250" y="226267"/>
          <a:ext cx="548264" cy="5477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20332-FF18-4A03-BF64-2D9140AA32BE}">
      <dsp:nvSpPr>
        <dsp:cNvPr id="0" name=""/>
        <dsp:cNvSpPr/>
      </dsp:nvSpPr>
      <dsp:spPr>
        <a:xfrm>
          <a:off x="1150766" y="2196"/>
          <a:ext cx="4964228" cy="1026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90" tIns="108690" rIns="108690" bIns="1086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1"/>
              </a:solidFill>
            </a:rPr>
            <a:t>Health and energy bars: </a:t>
          </a:r>
          <a:r>
            <a:rPr lang="en-GB" sz="1400" kern="1200">
              <a:solidFill>
                <a:schemeClr val="bg1"/>
              </a:solidFill>
            </a:rPr>
            <a:t>Display the player's health and energy levels prominently on the screen, allowing them to monitor their status easily during gameplay.</a:t>
          </a:r>
          <a:endParaRPr lang="en-US" sz="1400" kern="1200">
            <a:solidFill>
              <a:schemeClr val="bg1"/>
            </a:solidFill>
          </a:endParaRPr>
        </a:p>
      </dsp:txBody>
      <dsp:txXfrm>
        <a:off x="1150766" y="2196"/>
        <a:ext cx="4964228" cy="1026991"/>
      </dsp:txXfrm>
    </dsp:sp>
    <dsp:sp modelId="{B7BF3E78-6DB0-43E0-A713-D301A18A88C7}">
      <dsp:nvSpPr>
        <dsp:cNvPr id="0" name=""/>
        <dsp:cNvSpPr/>
      </dsp:nvSpPr>
      <dsp:spPr>
        <a:xfrm>
          <a:off x="0" y="1285935"/>
          <a:ext cx="6132717" cy="9958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75BF7-803F-4F4E-BD79-A5119802D78F}">
      <dsp:nvSpPr>
        <dsp:cNvPr id="0" name=""/>
        <dsp:cNvSpPr/>
      </dsp:nvSpPr>
      <dsp:spPr>
        <a:xfrm>
          <a:off x="301250" y="1510006"/>
          <a:ext cx="548264" cy="5477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639D1-AC88-44CC-8A87-C21A602B67B0}">
      <dsp:nvSpPr>
        <dsp:cNvPr id="0" name=""/>
        <dsp:cNvSpPr/>
      </dsp:nvSpPr>
      <dsp:spPr>
        <a:xfrm>
          <a:off x="1150766" y="1285935"/>
          <a:ext cx="4964228" cy="1026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90" tIns="108690" rIns="108690" bIns="1086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1"/>
              </a:solidFill>
            </a:rPr>
            <a:t>Magnetic power indicators: </a:t>
          </a:r>
          <a:r>
            <a:rPr lang="en-GB" sz="1400" kern="1200">
              <a:solidFill>
                <a:schemeClr val="bg1"/>
              </a:solidFill>
            </a:rPr>
            <a:t>Show the strength and direction of the magnetic fields generated by the player or the environment, providing crucial information for solving puzzles and overcoming challenges.</a:t>
          </a:r>
          <a:endParaRPr lang="en-US" sz="1400" kern="1200">
            <a:solidFill>
              <a:schemeClr val="bg1"/>
            </a:solidFill>
          </a:endParaRPr>
        </a:p>
      </dsp:txBody>
      <dsp:txXfrm>
        <a:off x="1150766" y="1285935"/>
        <a:ext cx="4964228" cy="1026991"/>
      </dsp:txXfrm>
    </dsp:sp>
    <dsp:sp modelId="{9C5DDB9F-A01A-465B-995B-087D83CE7410}">
      <dsp:nvSpPr>
        <dsp:cNvPr id="0" name=""/>
        <dsp:cNvSpPr/>
      </dsp:nvSpPr>
      <dsp:spPr>
        <a:xfrm>
          <a:off x="0" y="2569675"/>
          <a:ext cx="6132717" cy="9958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3D3B8-A4A0-4E7D-9C86-9D1E1BAE1784}">
      <dsp:nvSpPr>
        <dsp:cNvPr id="0" name=""/>
        <dsp:cNvSpPr/>
      </dsp:nvSpPr>
      <dsp:spPr>
        <a:xfrm>
          <a:off x="301250" y="2793746"/>
          <a:ext cx="548264" cy="5477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58BE8-7DE2-4906-88FF-544614F78590}">
      <dsp:nvSpPr>
        <dsp:cNvPr id="0" name=""/>
        <dsp:cNvSpPr/>
      </dsp:nvSpPr>
      <dsp:spPr>
        <a:xfrm>
          <a:off x="1150766" y="2569675"/>
          <a:ext cx="4964228" cy="1026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90" tIns="108690" rIns="108690" bIns="1086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>
              <a:solidFill>
                <a:schemeClr val="bg1"/>
              </a:solidFill>
            </a:rPr>
            <a:t>Interactive map and objectives: </a:t>
          </a:r>
          <a:r>
            <a:rPr lang="en-GB" sz="1400" kern="1200">
              <a:solidFill>
                <a:schemeClr val="bg1"/>
              </a:solidFill>
            </a:rPr>
            <a:t>Present an in-game map with clearly marked objectives and points of interest, helping the player to navigate the game world.</a:t>
          </a:r>
          <a:endParaRPr lang="en-US" sz="1400" kern="1200">
            <a:solidFill>
              <a:schemeClr val="bg1"/>
            </a:solidFill>
          </a:endParaRPr>
        </a:p>
      </dsp:txBody>
      <dsp:txXfrm>
        <a:off x="1150766" y="2569675"/>
        <a:ext cx="4964228" cy="10269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4E3FC-C746-45F2-84E0-EFC895371FFB}">
      <dsp:nvSpPr>
        <dsp:cNvPr id="0" name=""/>
        <dsp:cNvSpPr/>
      </dsp:nvSpPr>
      <dsp:spPr>
        <a:xfrm>
          <a:off x="0" y="2311"/>
          <a:ext cx="5104842" cy="10530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8485A8-F487-49F9-8CC6-9E8225402F2F}">
      <dsp:nvSpPr>
        <dsp:cNvPr id="0" name=""/>
        <dsp:cNvSpPr/>
      </dsp:nvSpPr>
      <dsp:spPr>
        <a:xfrm>
          <a:off x="318548" y="239248"/>
          <a:ext cx="579745" cy="5791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E7D4D-B6F0-4C7B-BF06-F60237CF5121}">
      <dsp:nvSpPr>
        <dsp:cNvPr id="0" name=""/>
        <dsp:cNvSpPr/>
      </dsp:nvSpPr>
      <dsp:spPr>
        <a:xfrm>
          <a:off x="1216842" y="2311"/>
          <a:ext cx="3742699" cy="1054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7" tIns="111557" rIns="111557" bIns="11155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Intuitive navigation: </a:t>
          </a:r>
          <a:r>
            <a:rPr lang="en-GB" sz="1400" kern="1200"/>
            <a:t>Organize the menu options in a logical and consistent manner, enabling players to find and adjust settings with ease.</a:t>
          </a:r>
          <a:endParaRPr lang="en-US" sz="1400" kern="1200"/>
        </a:p>
      </dsp:txBody>
      <dsp:txXfrm>
        <a:off x="1216842" y="2311"/>
        <a:ext cx="3742699" cy="1054082"/>
      </dsp:txXfrm>
    </dsp:sp>
    <dsp:sp modelId="{C6D06BB8-DAB8-42EE-8399-D7C3CCD94D12}">
      <dsp:nvSpPr>
        <dsp:cNvPr id="0" name=""/>
        <dsp:cNvSpPr/>
      </dsp:nvSpPr>
      <dsp:spPr>
        <a:xfrm>
          <a:off x="0" y="1272616"/>
          <a:ext cx="5104842" cy="10530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2D42A-A06D-4D08-A164-00AC1550DA3A}">
      <dsp:nvSpPr>
        <dsp:cNvPr id="0" name=""/>
        <dsp:cNvSpPr/>
      </dsp:nvSpPr>
      <dsp:spPr>
        <a:xfrm>
          <a:off x="318548" y="1509553"/>
          <a:ext cx="579745" cy="5791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84A66-D30D-4AD4-BA69-19CDC8417584}">
      <dsp:nvSpPr>
        <dsp:cNvPr id="0" name=""/>
        <dsp:cNvSpPr/>
      </dsp:nvSpPr>
      <dsp:spPr>
        <a:xfrm>
          <a:off x="1216842" y="1272616"/>
          <a:ext cx="3742699" cy="1054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7" tIns="111557" rIns="111557" bIns="11155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Responsive controls: </a:t>
          </a:r>
          <a:r>
            <a:rPr lang="en-GB" sz="1400" kern="1200"/>
            <a:t>Ensure that the UI responds quickly to player inputs, providing a seamless and frustration-free experience.</a:t>
          </a:r>
          <a:endParaRPr lang="en-US" sz="1400" kern="1200"/>
        </a:p>
      </dsp:txBody>
      <dsp:txXfrm>
        <a:off x="1216842" y="1272616"/>
        <a:ext cx="3742699" cy="1054082"/>
      </dsp:txXfrm>
    </dsp:sp>
    <dsp:sp modelId="{0EB15C25-3764-4868-BC2C-B9C1307BC6D4}">
      <dsp:nvSpPr>
        <dsp:cNvPr id="0" name=""/>
        <dsp:cNvSpPr/>
      </dsp:nvSpPr>
      <dsp:spPr>
        <a:xfrm>
          <a:off x="0" y="2542921"/>
          <a:ext cx="5104842" cy="10530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5E43F-E306-4D67-A23C-1A04B7746E9C}">
      <dsp:nvSpPr>
        <dsp:cNvPr id="0" name=""/>
        <dsp:cNvSpPr/>
      </dsp:nvSpPr>
      <dsp:spPr>
        <a:xfrm>
          <a:off x="318860" y="2779858"/>
          <a:ext cx="579745" cy="5791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20A8D-291D-4D3C-88E3-8FC62C666F57}">
      <dsp:nvSpPr>
        <dsp:cNvPr id="0" name=""/>
        <dsp:cNvSpPr/>
      </dsp:nvSpPr>
      <dsp:spPr>
        <a:xfrm>
          <a:off x="1217465" y="2542921"/>
          <a:ext cx="3742699" cy="1054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7" tIns="111557" rIns="111557" bIns="11155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Customization options: </a:t>
          </a:r>
          <a:r>
            <a:rPr lang="en-GB" sz="1400" kern="1200"/>
            <a:t>Offer various settings for players to customize their gameplay experience, such as audio and video preferences, control schemes, and difficulty levels.</a:t>
          </a:r>
          <a:endParaRPr lang="en-US" sz="1400" kern="1200"/>
        </a:p>
      </dsp:txBody>
      <dsp:txXfrm>
        <a:off x="1217465" y="2542921"/>
        <a:ext cx="3742699" cy="1054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A11A3-2819-4173-91D1-56D16D50D409}">
      <dsp:nvSpPr>
        <dsp:cNvPr id="0" name=""/>
        <dsp:cNvSpPr/>
      </dsp:nvSpPr>
      <dsp:spPr>
        <a:xfrm>
          <a:off x="0" y="2196"/>
          <a:ext cx="5104842" cy="9959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27057-1488-486A-8322-0FE3734E3C12}">
      <dsp:nvSpPr>
        <dsp:cNvPr id="0" name=""/>
        <dsp:cNvSpPr/>
      </dsp:nvSpPr>
      <dsp:spPr>
        <a:xfrm>
          <a:off x="301288" y="226295"/>
          <a:ext cx="548333" cy="5477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030AF-BCDA-4BED-9355-77CBBFED46B4}">
      <dsp:nvSpPr>
        <dsp:cNvPr id="0" name=""/>
        <dsp:cNvSpPr/>
      </dsp:nvSpPr>
      <dsp:spPr>
        <a:xfrm>
          <a:off x="1150910" y="2196"/>
          <a:ext cx="3936207" cy="102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04" tIns="108704" rIns="108704" bIns="1087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Colorblind-friendly options: </a:t>
          </a:r>
          <a:r>
            <a:rPr lang="en-GB" sz="1400" kern="1200"/>
            <a:t>Include alternative color schemes or icons to accommodate players with color vision deficiencies.</a:t>
          </a:r>
          <a:endParaRPr lang="en-US" sz="1400" kern="1200"/>
        </a:p>
      </dsp:txBody>
      <dsp:txXfrm>
        <a:off x="1150910" y="2196"/>
        <a:ext cx="3936207" cy="1027120"/>
      </dsp:txXfrm>
    </dsp:sp>
    <dsp:sp modelId="{291847A9-094C-4B04-ADE6-841A0F154FBE}">
      <dsp:nvSpPr>
        <dsp:cNvPr id="0" name=""/>
        <dsp:cNvSpPr/>
      </dsp:nvSpPr>
      <dsp:spPr>
        <a:xfrm>
          <a:off x="0" y="1286097"/>
          <a:ext cx="5104842" cy="9959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A98A8-207A-438C-A402-E5C9912EFCE9}">
      <dsp:nvSpPr>
        <dsp:cNvPr id="0" name=""/>
        <dsp:cNvSpPr/>
      </dsp:nvSpPr>
      <dsp:spPr>
        <a:xfrm>
          <a:off x="301288" y="1510196"/>
          <a:ext cx="548333" cy="5477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30B0A-77DD-4F59-80C6-9CB28216970E}">
      <dsp:nvSpPr>
        <dsp:cNvPr id="0" name=""/>
        <dsp:cNvSpPr/>
      </dsp:nvSpPr>
      <dsp:spPr>
        <a:xfrm>
          <a:off x="1150910" y="1286097"/>
          <a:ext cx="3936207" cy="102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04" tIns="108704" rIns="108704" bIns="1087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Adjustable text size: </a:t>
          </a:r>
          <a:r>
            <a:rPr lang="en-GB" sz="1400" kern="1200"/>
            <a:t>Allow players to increase or decrease the text size of the UI elements, ensuring readability for all users.</a:t>
          </a:r>
          <a:endParaRPr lang="en-US" sz="1400" kern="1200"/>
        </a:p>
      </dsp:txBody>
      <dsp:txXfrm>
        <a:off x="1150910" y="1286097"/>
        <a:ext cx="3936207" cy="1027120"/>
      </dsp:txXfrm>
    </dsp:sp>
    <dsp:sp modelId="{679106DA-3622-45E6-A042-4AEE7A5CD29C}">
      <dsp:nvSpPr>
        <dsp:cNvPr id="0" name=""/>
        <dsp:cNvSpPr/>
      </dsp:nvSpPr>
      <dsp:spPr>
        <a:xfrm>
          <a:off x="0" y="2569998"/>
          <a:ext cx="5104842" cy="9959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D500F-8C98-4947-8697-802F64C19E2E}">
      <dsp:nvSpPr>
        <dsp:cNvPr id="0" name=""/>
        <dsp:cNvSpPr/>
      </dsp:nvSpPr>
      <dsp:spPr>
        <a:xfrm>
          <a:off x="301288" y="2794097"/>
          <a:ext cx="548333" cy="5477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6EFAD-E720-445F-9963-A91516541D08}">
      <dsp:nvSpPr>
        <dsp:cNvPr id="0" name=""/>
        <dsp:cNvSpPr/>
      </dsp:nvSpPr>
      <dsp:spPr>
        <a:xfrm>
          <a:off x="1150910" y="2569998"/>
          <a:ext cx="3936207" cy="102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04" tIns="108704" rIns="108704" bIns="10870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Customizable control schemes: </a:t>
          </a:r>
          <a:r>
            <a:rPr lang="en-GB" sz="1400" kern="1200"/>
            <a:t>Provide options for players to remap controls or adjust sensitivity settings, catering to their individual preferences and needs.</a:t>
          </a:r>
          <a:endParaRPr lang="en-US" sz="1400" kern="1200"/>
        </a:p>
      </dsp:txBody>
      <dsp:txXfrm>
        <a:off x="1150910" y="2569998"/>
        <a:ext cx="3936207" cy="102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6C45D-A638-4E93-AD29-A7BE7BDF1C91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175F4-C101-4E93-8971-79691FD4B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6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788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64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631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2627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581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635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538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665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16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00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06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16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58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51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43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491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47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940EB-ECDB-4487-AE27-7E99F5F53AE5}" type="datetimeFigureOut">
              <a:rPr lang="en-GB" smtClean="0"/>
              <a:t>09/05/2023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78E34-7BA9-44BC-BA11-3D90F6AA2D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3324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xabay.com" TargetMode="External"/><Relationship Id="rId2" Type="http://schemas.openxmlformats.org/officeDocument/2006/relationships/hyperlink" Target="https://substance3d.adobe.com/assets/allassets/7145ed862594a618610d6efba6a07776b337d85f?assetType=substanceMaterial&amp;assetType=substanceAtlas&amp;assetType=substanceDecal&amp;q=planets%20major_planet%20satellite%20planet%20sci%20fi&amp;u=planet%20sci-f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eesound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A32D-F8E9-6534-4F7F-D1B511E3C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Magnetism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7CC26-C4B5-C32A-00AD-7701ABED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69447" y="4394039"/>
            <a:ext cx="10840441" cy="24658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Matteo Curti</a:t>
            </a:r>
            <a:endParaRPr lang="en-US"/>
          </a:p>
          <a:p>
            <a:r>
              <a:rPr lang="en-GB"/>
              <a:t>Oliver Chapman</a:t>
            </a:r>
          </a:p>
          <a:p>
            <a:r>
              <a:rPr lang="en-GB"/>
              <a:t>Iasmina Leagan</a:t>
            </a:r>
          </a:p>
          <a:p>
            <a:r>
              <a:rPr lang="en-GB"/>
              <a:t>Omar Latreche</a:t>
            </a:r>
          </a:p>
          <a:p>
            <a:r>
              <a:rPr lang="en-GB"/>
              <a:t>Joshua Feria De La Torrie</a:t>
            </a:r>
          </a:p>
        </p:txBody>
      </p:sp>
    </p:spTree>
    <p:extLst>
      <p:ext uri="{BB962C8B-B14F-4D97-AF65-F5344CB8AC3E}">
        <p14:creationId xmlns:p14="http://schemas.microsoft.com/office/powerpoint/2010/main" val="100704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Re-mappable Controls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BE54E-8B13-32C8-FB89-827E766B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1" y="2152650"/>
            <a:ext cx="7333430" cy="2600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9DA6F-F2D5-560D-A200-D79871A10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5" y="4207411"/>
            <a:ext cx="6186784" cy="23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6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Camera Sensibility and Inverted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6C080-E135-EDB4-C5E3-B2162C1A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49" y="1949482"/>
            <a:ext cx="6453791" cy="48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6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Colour Blindness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07784-3359-5576-DC58-7045E8F0C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98" y="2100866"/>
            <a:ext cx="10684203" cy="45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32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Save and Load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6A2CF-BB8F-23CB-6106-097374FC8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13" y="3153914"/>
            <a:ext cx="7339675" cy="20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Generalism</a:t>
            </a:r>
            <a:r>
              <a:rPr lang="en-GB"/>
              <a:t>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Modelled and Textured all the assets in the environment.</a:t>
            </a:r>
          </a:p>
          <a:p>
            <a:r>
              <a:rPr lang="en-GB"/>
              <a:t>Developed the movement script for the character and all the new inputs with Mouse &amp; Keyboard, and Controller. </a:t>
            </a:r>
          </a:p>
          <a:p>
            <a:r>
              <a:rPr lang="en-GB"/>
              <a:t>Developed a script to give each Player a different Colour when spawned.</a:t>
            </a:r>
          </a:p>
          <a:p>
            <a:r>
              <a:rPr lang="en-GB"/>
              <a:t>Developed Rotating Planet (Not the Textures).</a:t>
            </a:r>
          </a:p>
          <a:p>
            <a:r>
              <a:rPr lang="en-GB"/>
              <a:t>Postprocessing ( Skybox, Lighting).</a:t>
            </a:r>
          </a:p>
          <a:p>
            <a:r>
              <a:rPr lang="en-GB"/>
              <a:t>All the character animations.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26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Environment Modelling and Texturing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BE93E-A12E-80DD-C277-754DC260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76" y="2194454"/>
            <a:ext cx="5822135" cy="3067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9C38C3-FA78-A449-EFFA-149EEEE65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89" y="2336873"/>
            <a:ext cx="5466360" cy="2612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DA136-E30D-E08D-E135-267D52EA1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169" y="4196194"/>
            <a:ext cx="2201456" cy="25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1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Movement Scripts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B39CB-CD55-7965-E1E9-EAB27D4C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161128"/>
            <a:ext cx="4896390" cy="3943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43FD63-15CF-9B2A-F82A-991F7073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12" y="239965"/>
            <a:ext cx="5002488" cy="3996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77605-2D62-3C35-B7C1-C2BCDB185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948" y="4236398"/>
            <a:ext cx="4961932" cy="24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8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10696574" cy="1080938"/>
          </a:xfrm>
        </p:spPr>
        <p:txBody>
          <a:bodyPr>
            <a:normAutofit/>
          </a:bodyPr>
          <a:lstStyle/>
          <a:p>
            <a:r>
              <a:rPr lang="en-GB" sz="3400"/>
              <a:t>Change Texture Colour depending on the Character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11C28-FB6B-3167-5894-6EB617AF0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0" y="3005158"/>
            <a:ext cx="5241406" cy="3099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3F2854-A1C7-BC3D-7D03-CA332495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2348999"/>
            <a:ext cx="6373010" cy="37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5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10696574" cy="1080938"/>
          </a:xfrm>
        </p:spPr>
        <p:txBody>
          <a:bodyPr>
            <a:normAutofit/>
          </a:bodyPr>
          <a:lstStyle/>
          <a:p>
            <a:r>
              <a:rPr lang="en-GB" sz="3400"/>
              <a:t>Rotating Planets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5B495-187B-8103-2C5D-3B8B8082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2" y="2444760"/>
            <a:ext cx="8402223" cy="400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41B1F-C9B8-6AE7-075F-75F96A6B2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551" y="4229100"/>
            <a:ext cx="3730485" cy="247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00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A1E8-99C5-51ED-A6B1-96FBE59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Oliver Chapman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A3961E-E88D-F52E-FFBA-E661EEE58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3000"/>
              <a:t>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A1E8-99C5-51ED-A6B1-96FBE59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REPOSITORY DIRECTORY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A3961E-E88D-F52E-FFBA-E661EEE58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394039"/>
            <a:ext cx="12042842" cy="2561238"/>
          </a:xfrm>
        </p:spPr>
        <p:txBody>
          <a:bodyPr>
            <a:normAutofit/>
          </a:bodyPr>
          <a:lstStyle/>
          <a:p>
            <a:r>
              <a:rPr lang="en-GB" sz="2500" b="1" dirty="0"/>
              <a:t>Host Domain</a:t>
            </a:r>
            <a:r>
              <a:rPr lang="en-GB" sz="2500" dirty="0"/>
              <a:t> - https://dev.azure.com/Group3-FinalProject/</a:t>
            </a:r>
          </a:p>
          <a:p>
            <a:r>
              <a:rPr lang="en-GB" sz="2500" b="1" dirty="0"/>
              <a:t>Personal Accesso Token - </a:t>
            </a:r>
            <a:r>
              <a:rPr lang="en-GB" sz="2500" b="0" i="0" dirty="0">
                <a:effectLst/>
                <a:latin typeface="Segoe UI" panose="020B0502040204020203" pitchFamily="34" charset="0"/>
              </a:rPr>
              <a:t>7dbfqm2fohj7fvrpfgetdclntlgla7njbwzixj2fp7jy4zlkfqja</a:t>
            </a:r>
          </a:p>
          <a:p>
            <a:r>
              <a:rPr lang="en-GB" sz="2500" b="1" dirty="0"/>
              <a:t>Repository to Clone – </a:t>
            </a:r>
            <a:r>
              <a:rPr lang="en-GB" sz="2500" dirty="0" err="1"/>
              <a:t>MagnetMechanicsTPREPO</a:t>
            </a:r>
            <a:endParaRPr lang="en-GB" sz="2500" dirty="0"/>
          </a:p>
          <a:p>
            <a:r>
              <a:rPr lang="en-GB" sz="2500" dirty="0"/>
              <a:t>Moodle project uploaded by: Iasmina Leagan</a:t>
            </a:r>
          </a:p>
          <a:p>
            <a:r>
              <a:rPr lang="en-GB" sz="1500" dirty="0"/>
              <a:t>If the token doesn’t work you can re-create another one from </a:t>
            </a:r>
            <a:r>
              <a:rPr lang="en-GB" sz="1500" dirty="0" err="1"/>
              <a:t>AzuraDevops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337764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Specialism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Character Movement</a:t>
            </a:r>
          </a:p>
          <a:p>
            <a:r>
              <a:rPr lang="en-GB"/>
              <a:t>Characters with more advanced movement mechanics </a:t>
            </a:r>
          </a:p>
          <a:p>
            <a:r>
              <a:rPr lang="en-GB"/>
              <a:t>Double Jump</a:t>
            </a:r>
          </a:p>
          <a:p>
            <a:r>
              <a:rPr lang="en-GB"/>
              <a:t>Wall Running </a:t>
            </a:r>
          </a:p>
          <a:p>
            <a:r>
              <a:rPr lang="en-GB" b="1"/>
              <a:t>Physics Mechanics</a:t>
            </a:r>
          </a:p>
          <a:p>
            <a:r>
              <a:rPr lang="en-GB"/>
              <a:t>Gravity Gun</a:t>
            </a:r>
          </a:p>
          <a:p>
            <a:r>
              <a:rPr lang="en-GB"/>
              <a:t>Rope Bridge</a:t>
            </a:r>
          </a:p>
        </p:txBody>
      </p:sp>
    </p:spTree>
    <p:extLst>
      <p:ext uri="{BB962C8B-B14F-4D97-AF65-F5344CB8AC3E}">
        <p14:creationId xmlns:p14="http://schemas.microsoft.com/office/powerpoint/2010/main" val="69939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78F2-FC62-6944-2BB8-E9497B15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Original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80551-1B7F-9284-574E-239B5E39D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Built in Unity</a:t>
            </a:r>
          </a:p>
        </p:txBody>
      </p:sp>
      <p:pic>
        <p:nvPicPr>
          <p:cNvPr id="5" name="Picture 4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BEEFFA08-E135-83A2-511D-C7325F206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0" y="2864840"/>
            <a:ext cx="405765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ED196-255B-5455-FB20-AA9BE6E1C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922" y="2420788"/>
            <a:ext cx="4335674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2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56A0-04B4-7FC8-7DC1-9E5EFD42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Initial Development – Gravity Gun V2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23CCC-7E9B-2D88-AED5-7D70AAC77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47" y="2149684"/>
            <a:ext cx="5626075" cy="22466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FCA49-B1B8-ACFC-2B07-CBA7A7498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22" y="3020442"/>
            <a:ext cx="4664782" cy="22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43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11C4-2BEE-7A10-80AD-756E03AA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Initial Development – Gravity Gun V2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974029-5B2B-643C-0B35-FC049906A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34" y="2167988"/>
            <a:ext cx="4964102" cy="3037057"/>
          </a:xfrm>
        </p:spPr>
      </p:pic>
      <p:pic>
        <p:nvPicPr>
          <p:cNvPr id="8" name="Picture 7" descr="A white box on a tile floor&#10;&#10;Description automatically generated with low confidence">
            <a:extLst>
              <a:ext uri="{FF2B5EF4-FFF2-40B4-BE49-F238E27FC236}">
                <a16:creationId xmlns:a16="http://schemas.microsoft.com/office/drawing/2014/main" id="{6BCF0332-9693-2593-52A0-84B2A05E3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2366026"/>
            <a:ext cx="6576570" cy="37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29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086D-2ED7-E790-8D7F-10C6475B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Character Movement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516D-B598-5653-6BF8-E013A127E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Advanced character movement can make players feel more connected to their in-game avatar, allowing them to inhabit the game world. Fluid movement can help create a sense of realism and can make players feel as though they are truly controlling the character.</a:t>
            </a:r>
          </a:p>
          <a:p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Advanced movement mechanics can open up new avenues for gameplay, such as allowing players to explore previously unreachable areas or to access hidden items or secrets. </a:t>
            </a:r>
          </a:p>
          <a:p>
            <a:r>
              <a:rPr lang="en-GB" sz="1800">
                <a:latin typeface="Calibri" panose="020F0502020204030204" pitchFamily="34" charset="0"/>
                <a:cs typeface="Times New Roman" panose="02020603050405020304" pitchFamily="18" charset="0"/>
              </a:rPr>
              <a:t>In multiplayer games </a:t>
            </a:r>
            <a:r>
              <a:rPr lang="en-GB" sz="1800" kern="100">
                <a:latin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layers who have mastered advanced movement mechanics can gain an edge over their opponents, allowing them to out maneuverer and outplay them.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0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A28D-125E-66B7-C0F3-72F05FA1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Wall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788F5-4B4A-7AA2-C01E-32EB25A4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FE637-333E-14D3-BC2F-556446464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9491"/>
            <a:ext cx="5926860" cy="4135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1ADD54-260C-E70B-E63C-D8AD01AF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976" y="2336873"/>
            <a:ext cx="6264024" cy="30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90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A28D-125E-66B7-C0F3-72F05FA1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Wall Running – Jump off Wall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788F5-4B4A-7AA2-C01E-32EB25A47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B6CC3-724C-483E-A3B8-A719D971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" y="2167376"/>
            <a:ext cx="9935361" cy="2092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57DE3-0A32-C21C-F901-CF2621E6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48" y="4362450"/>
            <a:ext cx="6000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4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403C-5BFC-433F-470D-DD2FF30B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Advanced Character Movement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8A1A2-BC09-9BD7-8DD6-DA30DE0AC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Double Jump / Crouching </a:t>
            </a:r>
          </a:p>
          <a:p>
            <a:endParaRPr lang="en-GB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72DD607-B374-5980-D763-60ECC04C0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144533"/>
            <a:ext cx="4057650" cy="2286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2866A6A-0F9A-5246-3BF0-5BC0C286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206" y="4428049"/>
            <a:ext cx="405765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79BD0-1D12-BCC6-9821-F63939CE7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641" y="1969288"/>
            <a:ext cx="62007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1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441E-41D9-F45B-C07E-1EDA4285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Physics Testing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1FBF6-2572-6C68-7C37-36B80D25A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8048" y="3995135"/>
            <a:ext cx="7639050" cy="20574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9EDD0-31BB-C313-0E5B-EDA90250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36873"/>
            <a:ext cx="6743700" cy="1533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F442FE-6386-FB6B-BF89-B498ED79359F}"/>
              </a:ext>
            </a:extLst>
          </p:cNvPr>
          <p:cNvSpPr txBox="1"/>
          <p:nvPr/>
        </p:nvSpPr>
        <p:spPr>
          <a:xfrm>
            <a:off x="486561" y="3995135"/>
            <a:ext cx="3313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Testing was carried out on a rope bridge and a jump pad but after the changes to the game had been made the development of these stopped</a:t>
            </a:r>
          </a:p>
        </p:txBody>
      </p:sp>
    </p:spTree>
    <p:extLst>
      <p:ext uri="{BB962C8B-B14F-4D97-AF65-F5344CB8AC3E}">
        <p14:creationId xmlns:p14="http://schemas.microsoft.com/office/powerpoint/2010/main" val="2383784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C950-5144-673D-9010-4612CFF6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General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A6A92-EAD2-8C0A-EE54-5F3E60A6E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Two bullets Options Ray cast and Physical</a:t>
            </a:r>
          </a:p>
        </p:txBody>
      </p:sp>
      <p:pic>
        <p:nvPicPr>
          <p:cNvPr id="5" name="Picture 4" descr="A picture containing text, monitor, screenshot, computer&#10;&#10;Description automatically generated">
            <a:extLst>
              <a:ext uri="{FF2B5EF4-FFF2-40B4-BE49-F238E27FC236}">
                <a16:creationId xmlns:a16="http://schemas.microsoft.com/office/drawing/2014/main" id="{E08506A5-226C-275F-DD70-6E46E1A90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3" y="3046718"/>
            <a:ext cx="5428046" cy="3058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E12A4-87AE-60C3-361A-BDBAE1A8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59" y="3177255"/>
            <a:ext cx="5884049" cy="19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5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0436-35F1-4782-77E1-0E9AD5ABF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first idea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44D1730-5C5F-11D1-C623-9367BE920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074"/>
          <a:stretch/>
        </p:blipFill>
        <p:spPr>
          <a:xfrm>
            <a:off x="144038" y="2803755"/>
            <a:ext cx="4402239" cy="3046614"/>
          </a:xfr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5562F39-C6C3-B75A-A9FA-7AC867A71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" b="42059"/>
          <a:stretch/>
        </p:blipFill>
        <p:spPr>
          <a:xfrm>
            <a:off x="8006465" y="2685463"/>
            <a:ext cx="3846501" cy="3164906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162F5F5D-4D6C-06DE-CBBE-F240586A3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474232"/>
            <a:ext cx="2743200" cy="388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19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6F4E-21D2-F0CF-F625-12D4C37D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General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AA107-5C48-C148-6B22-D5F937679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22805"/>
            <a:ext cx="9613861" cy="3599316"/>
          </a:xfrm>
        </p:spPr>
        <p:txBody>
          <a:bodyPr/>
          <a:lstStyle/>
          <a:p>
            <a:r>
              <a:rPr lang="en-GB"/>
              <a:t>Early Map Creation Ideas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42D24-8583-D6CB-2AA1-F41DC1A49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5" y="2892608"/>
            <a:ext cx="7205049" cy="3339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CD675-B8DF-B4DD-A517-EBEE964D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370" y="3047353"/>
            <a:ext cx="4423630" cy="276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16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A1E8-99C5-51ED-A6B1-96FBE59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Omar Latreche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A3961E-E88D-F52E-FFBA-E661EEE58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3000"/>
              <a:t>User Interface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4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6A05B-252C-9C51-879D-41889D5B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/>
              <a:t>UI Specialism - Design Principles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F41C23E1-A466-86BF-7086-3727E33052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556414"/>
              </p:ext>
            </p:extLst>
          </p:nvPr>
        </p:nvGraphicFramePr>
        <p:xfrm>
          <a:off x="680321" y="2336873"/>
          <a:ext cx="6423211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6693E71-B8ED-BFC6-F051-97A2F2D35D6B}"/>
              </a:ext>
            </a:extLst>
          </p:cNvPr>
          <p:cNvSpPr txBox="1"/>
          <p:nvPr/>
        </p:nvSpPr>
        <p:spPr>
          <a:xfrm>
            <a:off x="7634335" y="4880200"/>
            <a:ext cx="3788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400"/>
              <a:t>[Image: Sketch of initial UI design Idea]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E8CFE1F-B9FF-5D06-10FB-06F0B7BE80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35" y="2068544"/>
            <a:ext cx="4479321" cy="27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33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6A05B-252C-9C51-879D-41889D5B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GB" sz="3600"/>
              <a:t>UI Components - Game HUD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693E71-B8ED-BFC6-F051-97A2F2D35D6B}"/>
              </a:ext>
            </a:extLst>
          </p:cNvPr>
          <p:cNvSpPr txBox="1"/>
          <p:nvPr/>
        </p:nvSpPr>
        <p:spPr>
          <a:xfrm>
            <a:off x="7667716" y="4533918"/>
            <a:ext cx="3788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400"/>
              <a:t>[Image: Example of HUD]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53E3067-2E6C-72C5-9AC0-0815779BD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00066"/>
              </p:ext>
            </p:extLst>
          </p:nvPr>
        </p:nvGraphicFramePr>
        <p:xfrm>
          <a:off x="681038" y="2336800"/>
          <a:ext cx="6132717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0C49FA-4FCD-0AD2-BB75-ADA3531574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6523"/>
          <a:stretch/>
        </p:blipFill>
        <p:spPr>
          <a:xfrm>
            <a:off x="7667716" y="2324080"/>
            <a:ext cx="4412559" cy="22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69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2000">
              <a:schemeClr val="bg2">
                <a:shade val="100000"/>
                <a:hueMod val="100000"/>
                <a:satMod val="110000"/>
                <a:lumMod val="130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CD2F4-F5ED-6C05-B38F-972C4AE7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UI Components - Pause and Settings Menu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63987BD6-105F-6009-FE65-54A77C22F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944817"/>
              </p:ext>
            </p:extLst>
          </p:nvPr>
        </p:nvGraphicFramePr>
        <p:xfrm>
          <a:off x="680321" y="2336873"/>
          <a:ext cx="5104843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FECD2-F317-16CD-4E69-853F607149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01" b="6810"/>
          <a:stretch/>
        </p:blipFill>
        <p:spPr>
          <a:xfrm>
            <a:off x="6877946" y="2298290"/>
            <a:ext cx="4522840" cy="22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16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EA9F4-C1D5-4DF7-57EA-EE889D241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Accessibility Features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CA9E3DD9-3517-6AE5-FABC-E3B0A0E15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14042"/>
              </p:ext>
            </p:extLst>
          </p:nvPr>
        </p:nvGraphicFramePr>
        <p:xfrm>
          <a:off x="680321" y="2336873"/>
          <a:ext cx="5104843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D115E-BC8F-C40B-799B-44D399573D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01" b="6523"/>
          <a:stretch/>
        </p:blipFill>
        <p:spPr>
          <a:xfrm>
            <a:off x="6944023" y="2327788"/>
            <a:ext cx="4390685" cy="22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9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A1E8-99C5-51ED-A6B1-96FBE59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Iasmina Leagan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A3961E-E88D-F52E-FFBA-E661EEE58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3000"/>
              <a:t>Networking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75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43431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/>
            <a:r>
              <a:rPr lang="en-GB" dirty="0">
                <a:ea typeface="+mn-lt"/>
                <a:cs typeface="+mn-lt"/>
              </a:rPr>
              <a:t>Sessions</a:t>
            </a:r>
          </a:p>
          <a:p>
            <a:pPr marL="342900" indent="-342900"/>
            <a:r>
              <a:rPr lang="en-GB" dirty="0">
                <a:ea typeface="+mn-lt"/>
                <a:cs typeface="+mn-lt"/>
              </a:rPr>
              <a:t>Host/Join a game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GB" dirty="0"/>
              <a:t>Spawn/Respawn</a:t>
            </a:r>
          </a:p>
          <a:p>
            <a:pPr marL="342900" indent="-342900"/>
            <a:r>
              <a:rPr lang="en-GB" dirty="0"/>
              <a:t>Player colours</a:t>
            </a:r>
          </a:p>
          <a:p>
            <a:pPr marL="342900" indent="-342900"/>
            <a:r>
              <a:rPr lang="en-GB" dirty="0"/>
              <a:t>Bullet damage</a:t>
            </a:r>
          </a:p>
          <a:p>
            <a:pPr marL="342900" indent="-342900"/>
            <a:r>
              <a:rPr lang="en-GB" dirty="0"/>
              <a:t>Health system</a:t>
            </a:r>
          </a:p>
          <a:p>
            <a:pPr marL="0" indent="0">
              <a:buNone/>
            </a:pPr>
            <a:r>
              <a:rPr lang="en-GB" dirty="0"/>
              <a:t>Additional (general):</a:t>
            </a:r>
          </a:p>
          <a:p>
            <a:pPr marL="342900" indent="-342900"/>
            <a:r>
              <a:rPr lang="en-GB" dirty="0"/>
              <a:t>Score system</a:t>
            </a:r>
          </a:p>
          <a:p>
            <a:pPr marL="342900" indent="-342900"/>
            <a:r>
              <a:rPr lang="en-GB" dirty="0"/>
              <a:t>Pressure plates</a:t>
            </a:r>
          </a:p>
          <a:p>
            <a:pPr marL="342900" indent="-342900"/>
            <a:r>
              <a:rPr lang="en-GB" dirty="0"/>
              <a:t>Moving platforms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CB8BED0-7B79-1EB0-EFB3-E1C9EC7D4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4" r="38878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GB"/>
              <a:t>Specialism Implementations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00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54E4-C62C-B50E-E6B9-1F8C46D9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Sessions - re</a:t>
            </a:r>
            <a:r>
              <a:rPr lang="en-GB" err="1"/>
              <a:t>jected</a:t>
            </a:r>
            <a:r>
              <a:rPr lang="en-GB"/>
              <a:t> functionalities</a:t>
            </a:r>
            <a:endParaRPr lang="en-US"/>
          </a:p>
        </p:txBody>
      </p: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7A79D61-973E-9123-3C07-353D8F75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4" y="4671151"/>
            <a:ext cx="2375053" cy="1738930"/>
          </a:xfrm>
          <a:prstGeom prst="rect">
            <a:avLst/>
          </a:prstGeom>
        </p:spPr>
      </p:pic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49352B-176F-5336-4723-C69123E7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022" y="4668619"/>
            <a:ext cx="2489200" cy="1337564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F36711F0-3C77-67C4-4CD7-4C7098481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022" y="6065729"/>
            <a:ext cx="2743200" cy="347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A9659D-C3F0-381C-5100-7BE9E8A56551}"/>
              </a:ext>
            </a:extLst>
          </p:cNvPr>
          <p:cNvSpPr txBox="1"/>
          <p:nvPr/>
        </p:nvSpPr>
        <p:spPr>
          <a:xfrm>
            <a:off x="250977" y="2286002"/>
            <a:ext cx="4829023" cy="23264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Sessions were initially created with blueprints using subsystems and Unreal Engine's default system.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Multiple failed tests resulted in its rejection.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The reason could possibly be that the packet broadcast to the LAN's subnet was blocked.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7833B6-8B42-1C61-41DD-A4141724061B}"/>
              </a:ext>
            </a:extLst>
          </p:cNvPr>
          <p:cNvSpPr txBox="1"/>
          <p:nvPr/>
        </p:nvSpPr>
        <p:spPr>
          <a:xfrm>
            <a:off x="5539316" y="414836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/>
              <a:t>Create Session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30075-0C26-3C37-4FF3-C7B9BA3A9E32}"/>
              </a:ext>
            </a:extLst>
          </p:cNvPr>
          <p:cNvSpPr txBox="1"/>
          <p:nvPr/>
        </p:nvSpPr>
        <p:spPr>
          <a:xfrm>
            <a:off x="1221317" y="6470650"/>
            <a:ext cx="34023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Initial Host/Join system</a:t>
            </a:r>
            <a:endParaRPr lang="en-US"/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EF0409F-0364-29C1-25EB-BAD53DA5C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687" y="2004008"/>
            <a:ext cx="3589868" cy="2190795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B500B2D5-78EF-9C50-BD68-E6491155D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067" y="4381517"/>
            <a:ext cx="6069391" cy="1263921"/>
          </a:xfrm>
          <a:prstGeom prst="rect">
            <a:avLst/>
          </a:prstGeom>
        </p:spPr>
      </p:pic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4C54041-E4EB-87B1-181B-D4FDD32ED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782" y="2026616"/>
            <a:ext cx="3354008" cy="21455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6D915F-A4BF-3F1F-5E82-268CC69AF883}"/>
              </a:ext>
            </a:extLst>
          </p:cNvPr>
          <p:cNvSpPr txBox="1"/>
          <p:nvPr/>
        </p:nvSpPr>
        <p:spPr>
          <a:xfrm>
            <a:off x="9016696" y="4148363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/>
              <a:t>Join Session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6C724-4599-BF2F-15C5-12513CD58A4F}"/>
              </a:ext>
            </a:extLst>
          </p:cNvPr>
          <p:cNvSpPr txBox="1"/>
          <p:nvPr/>
        </p:nvSpPr>
        <p:spPr>
          <a:xfrm>
            <a:off x="7232649" y="559374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/>
              <a:t>Find Session</a:t>
            </a:r>
            <a:endParaRPr lang="en-US" sz="1100"/>
          </a:p>
        </p:txBody>
      </p:sp>
      <p:pic>
        <p:nvPicPr>
          <p:cNvPr id="17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7FE861-B627-A9CA-AE4F-AC2424EAC3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210" y="5847628"/>
            <a:ext cx="3795485" cy="7870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BC1E6C-E18A-4D3F-8FBE-A7C1753A0555}"/>
              </a:ext>
            </a:extLst>
          </p:cNvPr>
          <p:cNvSpPr txBox="1"/>
          <p:nvPr/>
        </p:nvSpPr>
        <p:spPr>
          <a:xfrm>
            <a:off x="8798982" y="659764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Delete Session</a:t>
            </a:r>
          </a:p>
        </p:txBody>
      </p:sp>
    </p:spTree>
    <p:extLst>
      <p:ext uri="{BB962C8B-B14F-4D97-AF65-F5344CB8AC3E}">
        <p14:creationId xmlns:p14="http://schemas.microsoft.com/office/powerpoint/2010/main" val="1660991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dirty="0"/>
              <a:t>Updated Host/Join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417" y="2336873"/>
            <a:ext cx="4315478" cy="359931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1800" dirty="0"/>
              <a:t>This was done using C++ classes and Widget blueprints. </a:t>
            </a:r>
          </a:p>
          <a:p>
            <a:pPr>
              <a:buFont typeface="Arial"/>
              <a:buChar char="•"/>
            </a:pPr>
            <a:r>
              <a:rPr lang="en-US" sz="1800" dirty="0"/>
              <a:t>In the initial implementation, the players would spawn into a lobby and could host/join games using in-game console commands. </a:t>
            </a:r>
          </a:p>
          <a:p>
            <a:pPr>
              <a:buFont typeface="Arial"/>
              <a:buChar char="•"/>
            </a:pPr>
            <a:r>
              <a:rPr lang="en-US" sz="1800" dirty="0"/>
              <a:t>The final version does not use the lobby anymore, since the players connect directly to the map through user interface buttons; the join functionality also takes the host's IP address as an input. The functionality of the multiplayer part of the menu system was coded using C++ classes.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BD6FE-716D-3C29-6A54-840E61F38468}"/>
              </a:ext>
            </a:extLst>
          </p:cNvPr>
          <p:cNvSpPr txBox="1"/>
          <p:nvPr/>
        </p:nvSpPr>
        <p:spPr>
          <a:xfrm>
            <a:off x="6721928" y="5442856"/>
            <a:ext cx="3619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C9D0B5E-F1DC-CEAF-43AB-E551911FC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14" y="4402919"/>
            <a:ext cx="3589865" cy="1897691"/>
          </a:xfrm>
          <a:prstGeom prst="rect">
            <a:avLst/>
          </a:prstGeom>
        </p:spPr>
      </p:pic>
      <p:pic>
        <p:nvPicPr>
          <p:cNvPr id="9" name="Picture 6" descr="Graphical user interface, website, timeline&#10;&#10;Description automatically generated">
            <a:extLst>
              <a:ext uri="{FF2B5EF4-FFF2-40B4-BE49-F238E27FC236}">
                <a16:creationId xmlns:a16="http://schemas.microsoft.com/office/drawing/2014/main" id="{A5BDC149-476C-0376-0804-085AEA85A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971" y="4402242"/>
            <a:ext cx="3468914" cy="1905091"/>
          </a:xfrm>
          <a:prstGeom prst="rect">
            <a:avLst/>
          </a:prstGeom>
        </p:spPr>
      </p:pic>
      <p:pic>
        <p:nvPicPr>
          <p:cNvPr id="11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DDB25C1A-CFD4-AA52-4762-E61921374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592" y="372592"/>
            <a:ext cx="5688389" cy="32152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5D5C02-24F4-3F54-CF14-02516CBEBEFA}"/>
              </a:ext>
            </a:extLst>
          </p:cNvPr>
          <p:cNvSpPr txBox="1"/>
          <p:nvPr/>
        </p:nvSpPr>
        <p:spPr>
          <a:xfrm>
            <a:off x="7287079" y="361617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Initial Lobby using in-game console commands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38B55-6C5F-FCBD-4EFD-C5760F88C52A}"/>
              </a:ext>
            </a:extLst>
          </p:cNvPr>
          <p:cNvSpPr txBox="1"/>
          <p:nvPr/>
        </p:nvSpPr>
        <p:spPr>
          <a:xfrm>
            <a:off x="7359650" y="633760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Final version</a:t>
            </a:r>
          </a:p>
        </p:txBody>
      </p:sp>
    </p:spTree>
    <p:extLst>
      <p:ext uri="{BB962C8B-B14F-4D97-AF65-F5344CB8AC3E}">
        <p14:creationId xmlns:p14="http://schemas.microsoft.com/office/powerpoint/2010/main" val="346731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27B4-5081-C307-390C-47B27CF3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First Development in Unity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1DC399-1AA8-40BC-E6E1-3AF93DBB2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3864" r="23895" b="42298"/>
          <a:stretch/>
        </p:blipFill>
        <p:spPr>
          <a:xfrm>
            <a:off x="295367" y="2079381"/>
            <a:ext cx="6244631" cy="2699032"/>
          </a:xfr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907B6A0-410B-CCFA-F7FD-930DA7556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567" y="2079381"/>
            <a:ext cx="4802065" cy="2694378"/>
          </a:xfrm>
          <a:prstGeom prst="rect">
            <a:avLst/>
          </a:prstGeom>
        </p:spPr>
      </p:pic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9D3A1D0-1016-8BC7-0270-C8681F960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152" y="4183258"/>
            <a:ext cx="4470353" cy="24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38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GB"/>
              <a:t>Implementation using C++ classes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666" y="2336873"/>
            <a:ext cx="3813944" cy="426935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GB" sz="1400" dirty="0"/>
              <a:t>The functionalities use a custom Game Instance.</a:t>
            </a:r>
          </a:p>
          <a:p>
            <a:pPr marL="0" indent="0">
              <a:buNone/>
            </a:pPr>
            <a:r>
              <a:rPr lang="en-GB" sz="1400" dirty="0"/>
              <a:t>The host function uses "Server Travel" which: </a:t>
            </a:r>
            <a:endParaRPr lang="en-US" sz="1400" dirty="0"/>
          </a:p>
          <a:p>
            <a:pPr marL="342900" indent="-342900"/>
            <a:r>
              <a:rPr lang="en-GB" sz="1400" dirty="0"/>
              <a:t>Operates at world level;</a:t>
            </a:r>
          </a:p>
          <a:p>
            <a:pPr marL="342900" indent="-342900"/>
            <a:r>
              <a:rPr lang="en-GB" sz="1400" dirty="0"/>
              <a:t>Can be called at server level or engine;</a:t>
            </a:r>
          </a:p>
          <a:p>
            <a:pPr marL="342900" indent="-342900"/>
            <a:r>
              <a:rPr lang="en-GB" sz="1400" dirty="0"/>
              <a:t>Moves all participants.</a:t>
            </a:r>
          </a:p>
          <a:p>
            <a:pPr marL="342900" indent="-342900"/>
            <a:endParaRPr lang="en-GB" sz="1400"/>
          </a:p>
          <a:p>
            <a:pPr marL="0" indent="0">
              <a:buNone/>
            </a:pPr>
            <a:r>
              <a:rPr lang="en-GB" sz="1400" dirty="0"/>
              <a:t>The Join function uses "Client Travel" which:</a:t>
            </a:r>
            <a:endParaRPr lang="en-GB" dirty="0"/>
          </a:p>
          <a:p>
            <a:pPr marL="342900" indent="-342900"/>
            <a:r>
              <a:rPr lang="en-GB" sz="1400" dirty="0"/>
              <a:t>Operates at player control level (called on </a:t>
            </a:r>
            <a:r>
              <a:rPr lang="en-GB" sz="1400" dirty="0" err="1"/>
              <a:t>PlayerController</a:t>
            </a:r>
            <a:r>
              <a:rPr lang="en-GB" sz="1400" dirty="0"/>
              <a:t>);</a:t>
            </a:r>
          </a:p>
          <a:p>
            <a:pPr marL="342900" indent="-342900"/>
            <a:r>
              <a:rPr lang="en-GB" sz="1400" dirty="0"/>
              <a:t>Tells the individual player controller to move (one at a time).</a:t>
            </a:r>
          </a:p>
          <a:p>
            <a:pPr marL="342900" indent="-342900"/>
            <a:endParaRPr lang="en-GB" sz="1400"/>
          </a:p>
          <a:p>
            <a:pPr marL="0" indent="0">
              <a:buNone/>
            </a:pPr>
            <a:r>
              <a:rPr lang="en-GB" sz="1400" dirty="0"/>
              <a:t>Additional: The Multiplayer Menu system uses an interface so that it can be attached to any other project; this uses a method called "Inversion of dependencies".</a:t>
            </a:r>
          </a:p>
          <a:p>
            <a:pPr marL="342900" indent="-342900"/>
            <a:endParaRPr lang="en-GB" sz="1400"/>
          </a:p>
          <a:p>
            <a:endParaRPr lang="en-GB" sz="1400"/>
          </a:p>
          <a:p>
            <a:endParaRPr lang="en-GB" sz="1400"/>
          </a:p>
          <a:p>
            <a:endParaRPr lang="en-GB" sz="14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D837A0C-279E-0AB1-132B-000FFD36C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811493"/>
            <a:ext cx="6269479" cy="523501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2C516-A73E-BEBD-2363-D0CDC81C83B4}"/>
              </a:ext>
            </a:extLst>
          </p:cNvPr>
          <p:cNvSpPr txBox="1"/>
          <p:nvPr/>
        </p:nvSpPr>
        <p:spPr>
          <a:xfrm>
            <a:off x="6844561" y="6083602"/>
            <a:ext cx="31373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The Host and Join functions in the new Game Instance C++ class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21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Replication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795289" cy="3599316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342900" indent="-342900">
              <a:lnSpc>
                <a:spcPct val="120000"/>
              </a:lnSpc>
            </a:pPr>
            <a:r>
              <a:rPr lang="en-GB" dirty="0"/>
              <a:t>How Unreal Engine handles replication: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Step 1 – The setting "Replication" must be turned on for each class so that the server has the ability to overwrite variables.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Step 2 – To update the server's variables to the clients, these must have one of the two configurations:</a:t>
            </a:r>
          </a:p>
          <a:p>
            <a:pPr>
              <a:lnSpc>
                <a:spcPct val="120000"/>
              </a:lnSpc>
            </a:pPr>
            <a:r>
              <a:rPr lang="en-GB" dirty="0"/>
              <a:t>Replicated </a:t>
            </a:r>
          </a:p>
          <a:p>
            <a:pPr>
              <a:lnSpc>
                <a:spcPct val="120000"/>
              </a:lnSpc>
            </a:pPr>
            <a:r>
              <a:rPr lang="en-GB" err="1"/>
              <a:t>RepNotify</a:t>
            </a:r>
            <a:r>
              <a:rPr lang="en-GB" dirty="0"/>
              <a:t> (ex: the player's colour)</a:t>
            </a:r>
          </a:p>
          <a:p>
            <a:pPr marL="0" indent="0">
              <a:lnSpc>
                <a:spcPct val="120000"/>
              </a:lnSpc>
              <a:buNone/>
            </a:pPr>
            <a:endParaRPr lang="en-GB"/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Step 3 – The clients must use Remote procedure calls (</a:t>
            </a:r>
            <a:r>
              <a:rPr lang="en-GB" err="1"/>
              <a:t>RPSc</a:t>
            </a:r>
            <a:r>
              <a:rPr lang="en-GB" dirty="0"/>
              <a:t>), so they can communicate back to the server. There are 3 types of RPCs:</a:t>
            </a:r>
          </a:p>
          <a:p>
            <a:pPr>
              <a:lnSpc>
                <a:spcPct val="120000"/>
              </a:lnSpc>
            </a:pPr>
            <a:r>
              <a:rPr lang="en-GB" dirty="0"/>
              <a:t>Run on Server (ex: applying damage)</a:t>
            </a:r>
          </a:p>
          <a:p>
            <a:pPr>
              <a:lnSpc>
                <a:spcPct val="120000"/>
              </a:lnSpc>
            </a:pPr>
            <a:r>
              <a:rPr lang="en-GB" dirty="0"/>
              <a:t>Owning client (ex: updating the player's health for the health-bar)</a:t>
            </a:r>
          </a:p>
          <a:p>
            <a:pPr>
              <a:lnSpc>
                <a:spcPct val="120000"/>
              </a:lnSpc>
            </a:pPr>
            <a:r>
              <a:rPr lang="en-GB" dirty="0"/>
              <a:t>Multicast – broadcasts an event on the server and all connected clients (but it is executed from the server)</a:t>
            </a:r>
          </a:p>
          <a:p>
            <a:pPr marL="0" indent="0">
              <a:lnSpc>
                <a:spcPct val="120000"/>
              </a:lnSpc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3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Replication – necessary blueprints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44908"/>
            <a:ext cx="10244481" cy="708971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Q: What can be replicated?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A: Everything except the </a:t>
            </a:r>
            <a:r>
              <a:rPr lang="en-GB" err="1">
                <a:ea typeface="+mn-lt"/>
                <a:cs typeface="+mn-lt"/>
              </a:rPr>
              <a:t>GameMode</a:t>
            </a:r>
            <a:r>
              <a:rPr lang="en-GB">
                <a:ea typeface="+mn-lt"/>
                <a:cs typeface="+mn-lt"/>
              </a:rPr>
              <a:t> (it only exists on the server) and widgets that only exist on the owning clients. 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46130-7C07-0E6A-8F70-C924E4A5E84C}"/>
              </a:ext>
            </a:extLst>
          </p:cNvPr>
          <p:cNvSpPr txBox="1"/>
          <p:nvPr/>
        </p:nvSpPr>
        <p:spPr>
          <a:xfrm>
            <a:off x="526143" y="3241628"/>
            <a:ext cx="1862667" cy="163121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Server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b="1" dirty="0"/>
              <a:t>Game Mode</a:t>
            </a:r>
          </a:p>
          <a:p>
            <a:endParaRPr lang="en-US" sz="1400" dirty="0"/>
          </a:p>
          <a:p>
            <a:r>
              <a:rPr lang="en-US" sz="1400" dirty="0"/>
              <a:t>Variables: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Array with connected players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FD0A7-462D-FF1C-0841-4F0E93EAEA07}"/>
              </a:ext>
            </a:extLst>
          </p:cNvPr>
          <p:cNvSpPr txBox="1"/>
          <p:nvPr/>
        </p:nvSpPr>
        <p:spPr>
          <a:xfrm>
            <a:off x="526142" y="5164770"/>
            <a:ext cx="1862667" cy="126188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Server &amp; Clients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b="1" dirty="0"/>
              <a:t>Game State</a:t>
            </a:r>
          </a:p>
          <a:p>
            <a:endParaRPr lang="en-US"/>
          </a:p>
          <a:p>
            <a:r>
              <a:rPr lang="en-US" sz="1400" dirty="0"/>
              <a:t>Variables: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Player scores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726A2-AFE4-5E2F-8B24-C3150BB99860}"/>
              </a:ext>
            </a:extLst>
          </p:cNvPr>
          <p:cNvSpPr txBox="1"/>
          <p:nvPr/>
        </p:nvSpPr>
        <p:spPr>
          <a:xfrm>
            <a:off x="2546046" y="4953102"/>
            <a:ext cx="1862667" cy="147732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Server &amp; Clients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b="1" dirty="0"/>
              <a:t>Player State</a:t>
            </a:r>
          </a:p>
          <a:p>
            <a:endParaRPr lang="en-US"/>
          </a:p>
          <a:p>
            <a:r>
              <a:rPr lang="en-US" sz="1400" dirty="0"/>
              <a:t>Variables:</a:t>
            </a:r>
          </a:p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(Player name, username, ID)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5FE90-C749-A4AC-FD48-48DF70AB4CEE}"/>
              </a:ext>
            </a:extLst>
          </p:cNvPr>
          <p:cNvSpPr txBox="1"/>
          <p:nvPr/>
        </p:nvSpPr>
        <p:spPr>
          <a:xfrm>
            <a:off x="2473473" y="3241624"/>
            <a:ext cx="2013857" cy="147732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Server &amp; Owning Clients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b="1" dirty="0"/>
              <a:t>Player Controller</a:t>
            </a:r>
          </a:p>
          <a:p>
            <a:endParaRPr lang="en-US"/>
          </a:p>
          <a:p>
            <a:r>
              <a:rPr lang="en-US" sz="1400" dirty="0"/>
              <a:t>Functions:</a:t>
            </a:r>
          </a:p>
          <a:p>
            <a:r>
              <a:rPr lang="en-US" sz="1400" dirty="0"/>
              <a:t>Spawn/Respawn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FACC96-1608-0279-CF1F-39A8B45B986E}"/>
              </a:ext>
            </a:extLst>
          </p:cNvPr>
          <p:cNvSpPr txBox="1"/>
          <p:nvPr/>
        </p:nvSpPr>
        <p:spPr>
          <a:xfrm>
            <a:off x="4644570" y="3241625"/>
            <a:ext cx="2098524" cy="31700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Server &amp; Clients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600" b="1" dirty="0"/>
              <a:t>Character (Pawn)</a:t>
            </a:r>
          </a:p>
          <a:p>
            <a:r>
              <a:rPr lang="en-US" sz="1400" dirty="0"/>
              <a:t>Widgets: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Health-bar</a:t>
            </a:r>
          </a:p>
          <a:p>
            <a:endParaRPr lang="en-US" sz="1400" dirty="0"/>
          </a:p>
          <a:p>
            <a:r>
              <a:rPr lang="en-US" sz="1400" dirty="0"/>
              <a:t>Variables: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Health</a:t>
            </a:r>
          </a:p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(Ammo, fire rate)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Functions: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Spawn projectile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Take damage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65000"/>
                  </a:schemeClr>
                </a:solidFill>
              </a:rPr>
              <a:t>Timer</a:t>
            </a:r>
          </a:p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(Reload)</a:t>
            </a:r>
          </a:p>
        </p:txBody>
      </p:sp>
      <p:pic>
        <p:nvPicPr>
          <p:cNvPr id="10" name="Picture 6" descr="Diagram&#10;&#10;Description automatically generated">
            <a:extLst>
              <a:ext uri="{FF2B5EF4-FFF2-40B4-BE49-F238E27FC236}">
                <a16:creationId xmlns:a16="http://schemas.microsoft.com/office/drawing/2014/main" id="{ABB12308-0FAF-C290-7735-D56739E2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04" y="3052011"/>
            <a:ext cx="4437051" cy="36447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822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GB" sz="3200" dirty="0"/>
              <a:t>Replication – </a:t>
            </a:r>
            <a:br>
              <a:rPr lang="en-GB" sz="3200" dirty="0"/>
            </a:br>
            <a:r>
              <a:rPr lang="en-GB" sz="3200" dirty="0"/>
              <a:t>Game Mode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23" y="2379206"/>
            <a:ext cx="4061896" cy="426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GB" sz="1800" dirty="0"/>
              <a:t>The GM contains all the classes that define the rules and logic for the game.</a:t>
            </a:r>
            <a:endParaRPr lang="en-US" sz="1800" dirty="0"/>
          </a:p>
          <a:p>
            <a:pPr marL="342900" indent="-342900">
              <a:lnSpc>
                <a:spcPct val="100000"/>
              </a:lnSpc>
            </a:pPr>
            <a:r>
              <a:rPr lang="en-US" sz="1800" dirty="0"/>
              <a:t>When each player connects, a copy of their Player Controller is stored in an array. This gets updated when the players change levels or disconnect.</a:t>
            </a:r>
          </a:p>
          <a:p>
            <a:pPr marL="342900" indent="-342900">
              <a:lnSpc>
                <a:spcPct val="100000"/>
              </a:lnSpc>
            </a:pPr>
            <a:endParaRPr lang="en-GB" sz="1800" dirty="0"/>
          </a:p>
          <a:p>
            <a:pPr marL="342900" indent="-342900">
              <a:lnSpc>
                <a:spcPct val="100000"/>
              </a:lnSpc>
            </a:pPr>
            <a:endParaRPr lang="en-US" sz="1800" dirty="0"/>
          </a:p>
          <a:p>
            <a:pPr marL="342900" indent="-342900">
              <a:lnSpc>
                <a:spcPct val="100000"/>
              </a:lnSpc>
            </a:pPr>
            <a:endParaRPr lang="en-US" sz="1800" dirty="0"/>
          </a:p>
          <a:p>
            <a:pPr marL="342900" indent="-342900">
              <a:lnSpc>
                <a:spcPct val="100000"/>
              </a:lnSpc>
            </a:pP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89E8D-461E-48CD-3AF0-EE5ADBB2731B}"/>
              </a:ext>
            </a:extLst>
          </p:cNvPr>
          <p:cNvSpPr txBox="1"/>
          <p:nvPr/>
        </p:nvSpPr>
        <p:spPr>
          <a:xfrm>
            <a:off x="7314591" y="5600092"/>
            <a:ext cx="29965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234087-F09B-172D-9C3A-7526A1C2B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898" y="1402421"/>
            <a:ext cx="6647848" cy="405291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D51C59-6D3D-8A6F-CFD8-5A4A386BDB76}"/>
              </a:ext>
            </a:extLst>
          </p:cNvPr>
          <p:cNvSpPr txBox="1"/>
          <p:nvPr/>
        </p:nvSpPr>
        <p:spPr>
          <a:xfrm>
            <a:off x="7012211" y="5600093"/>
            <a:ext cx="36013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Storing the connected players in an array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67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GB" dirty="0"/>
              <a:t>Spawn/Respawn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666" y="2336873"/>
            <a:ext cx="3813944" cy="42693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The Pawn (character) is not set in the world setting "Default Spawn Class" because the player is spawned through code for the respawn system. </a:t>
            </a:r>
            <a:endParaRPr lang="en-US" sz="1600" dirty="0"/>
          </a:p>
          <a:p>
            <a:pPr marL="0" indent="0">
              <a:buNone/>
            </a:pPr>
            <a:r>
              <a:rPr lang="en-GB" sz="1600" dirty="0"/>
              <a:t>The Game Mode contains two functions: </a:t>
            </a:r>
            <a:endParaRPr lang="en-US" sz="1600" dirty="0"/>
          </a:p>
          <a:p>
            <a:pPr>
              <a:buFont typeface="Arial,Sans-Serif"/>
              <a:buChar char="•"/>
            </a:pPr>
            <a:r>
              <a:rPr lang="en-GB" sz="1600" dirty="0"/>
              <a:t>The first one gets a random location to spawn the player;</a:t>
            </a:r>
          </a:p>
          <a:p>
            <a:pPr>
              <a:buFont typeface="Arial,Sans-Serif"/>
            </a:pPr>
            <a:r>
              <a:rPr lang="en-GB" sz="1600" dirty="0"/>
              <a:t>The second one Spawns the Pawn, but this pawn needs to be controlled by a </a:t>
            </a:r>
            <a:r>
              <a:rPr lang="en-GB" sz="1600" dirty="0" err="1"/>
              <a:t>PlayerController</a:t>
            </a:r>
            <a:r>
              <a:rPr lang="en-GB" sz="1600" dirty="0"/>
              <a:t>, therefore it gets assigned through a function called "Possess".</a:t>
            </a:r>
          </a:p>
          <a:p>
            <a:pPr marL="0" indent="0">
              <a:buNone/>
            </a:pPr>
            <a:r>
              <a:rPr lang="en-GB" sz="1600" dirty="0"/>
              <a:t>Although the spawn function is on the Game Mode, the Player Controller is actually the one calling the function to spawn it.</a:t>
            </a:r>
            <a:endParaRPr lang="en-GB" dirty="0"/>
          </a:p>
        </p:txBody>
      </p:sp>
      <p:pic>
        <p:nvPicPr>
          <p:cNvPr id="6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24516F6-E24F-F704-9A28-9E4A91F3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43" y="1886976"/>
            <a:ext cx="5896278" cy="1283748"/>
          </a:xfrm>
          <a:prstGeom prst="rect">
            <a:avLst/>
          </a:prstGeom>
        </p:spPr>
      </p:pic>
      <p:pic>
        <p:nvPicPr>
          <p:cNvPr id="10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4A5AEA-059F-259E-DABE-FA05C9140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445" y="298960"/>
            <a:ext cx="5886828" cy="1244336"/>
          </a:xfrm>
          <a:prstGeom prst="rect">
            <a:avLst/>
          </a:prstGeom>
        </p:spPr>
      </p:pic>
      <p:pic>
        <p:nvPicPr>
          <p:cNvPr id="14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D47035-F688-E4F5-1D9F-BFE30FD06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067" y="3561707"/>
            <a:ext cx="5887961" cy="23834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A0BF1F-94D2-77D8-F264-9AF1EDA99738}"/>
              </a:ext>
            </a:extLst>
          </p:cNvPr>
          <p:cNvSpPr txBox="1"/>
          <p:nvPr/>
        </p:nvSpPr>
        <p:spPr>
          <a:xfrm>
            <a:off x="7066641" y="1578427"/>
            <a:ext cx="30086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Random spawn point (Game Mode)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45E7E6-1F92-ECA9-BAB5-4F661021195D}"/>
              </a:ext>
            </a:extLst>
          </p:cNvPr>
          <p:cNvSpPr txBox="1"/>
          <p:nvPr/>
        </p:nvSpPr>
        <p:spPr>
          <a:xfrm>
            <a:off x="7278307" y="3199189"/>
            <a:ext cx="25853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Spawn function (Game Mode)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89E8D-461E-48CD-3AF0-EE5ADBB2731B}"/>
              </a:ext>
            </a:extLst>
          </p:cNvPr>
          <p:cNvSpPr txBox="1"/>
          <p:nvPr/>
        </p:nvSpPr>
        <p:spPr>
          <a:xfrm>
            <a:off x="7205734" y="5999235"/>
            <a:ext cx="29965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Spawn function (Player Controller)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36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Autofit/>
          </a:bodyPr>
          <a:lstStyle/>
          <a:p>
            <a:r>
              <a:rPr lang="en-GB" sz="2800" dirty="0"/>
              <a:t>Replication – Different colours for players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321" y="2336873"/>
            <a:ext cx="4037289" cy="3587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GB" sz="1800" dirty="0">
                <a:ea typeface="+mn-lt"/>
                <a:cs typeface="+mn-lt"/>
              </a:rPr>
              <a:t>The colour of the player's material is stored in a </a:t>
            </a:r>
            <a:r>
              <a:rPr lang="en-GB" sz="1800" err="1">
                <a:ea typeface="+mn-lt"/>
                <a:cs typeface="+mn-lt"/>
              </a:rPr>
              <a:t>RepNotify</a:t>
            </a:r>
            <a:r>
              <a:rPr lang="en-GB" sz="1800" dirty="0">
                <a:ea typeface="+mn-lt"/>
                <a:cs typeface="+mn-lt"/>
              </a:rPr>
              <a:t> variable, which is set only by the server, since it has authority.</a:t>
            </a:r>
            <a:endParaRPr lang="en-US" sz="1800"/>
          </a:p>
          <a:p>
            <a:pPr marL="285750" indent="-285750"/>
            <a:r>
              <a:rPr lang="en-GB" sz="1800" dirty="0">
                <a:ea typeface="+mn-lt"/>
                <a:cs typeface="+mn-lt"/>
              </a:rPr>
              <a:t>The </a:t>
            </a:r>
            <a:r>
              <a:rPr lang="en-GB" sz="1800" err="1">
                <a:ea typeface="+mn-lt"/>
                <a:cs typeface="+mn-lt"/>
              </a:rPr>
              <a:t>OnRep_Colour</a:t>
            </a:r>
            <a:r>
              <a:rPr lang="en-GB" sz="1800" dirty="0">
                <a:ea typeface="+mn-lt"/>
                <a:cs typeface="+mn-lt"/>
              </a:rPr>
              <a:t> function is called each time the variable changes and it takes the colour and assigns it to the Pawn's material.</a:t>
            </a:r>
          </a:p>
          <a:p>
            <a:pPr marL="285750" indent="-285750"/>
            <a:endParaRPr lang="en-GB" sz="1800" dirty="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C31F0-E136-68C1-E6B1-DD8293BBD882}"/>
              </a:ext>
            </a:extLst>
          </p:cNvPr>
          <p:cNvSpPr txBox="1"/>
          <p:nvPr/>
        </p:nvSpPr>
        <p:spPr>
          <a:xfrm>
            <a:off x="7592783" y="6029475"/>
            <a:ext cx="19201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 err="1"/>
              <a:t>OnRep_Colour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353C7DE-58DA-776C-BB47-E7B7FDFF4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971" y="221915"/>
            <a:ext cx="3426580" cy="3057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99399D-4B9D-4387-C935-30EC620D0A20}"/>
              </a:ext>
            </a:extLst>
          </p:cNvPr>
          <p:cNvSpPr txBox="1"/>
          <p:nvPr/>
        </p:nvSpPr>
        <p:spPr>
          <a:xfrm>
            <a:off x="7096878" y="3332236"/>
            <a:ext cx="26397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Setting a random </a:t>
            </a:r>
            <a:r>
              <a:rPr lang="en-US" sz="1400" dirty="0" err="1"/>
              <a:t>colour</a:t>
            </a:r>
            <a:endParaRPr lang="en-US" dirty="0" err="1"/>
          </a:p>
        </p:txBody>
      </p:sp>
      <p:pic>
        <p:nvPicPr>
          <p:cNvPr id="7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6B6319-105F-8004-41D6-8CD1B57C9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06" y="3681290"/>
            <a:ext cx="6408056" cy="22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72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GB" sz="3100" dirty="0"/>
              <a:t>Replication – </a:t>
            </a:r>
            <a:br>
              <a:rPr lang="en-GB" sz="3100" dirty="0"/>
            </a:br>
            <a:r>
              <a:rPr lang="en-GB" sz="3100" dirty="0"/>
              <a:t>Bullet + Health</a:t>
            </a:r>
            <a:endParaRPr lang="en-US" sz="31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/>
            <a:r>
              <a:rPr lang="en-GB" sz="1600" dirty="0">
                <a:ea typeface="+mn-lt"/>
                <a:cs typeface="+mn-lt"/>
              </a:rPr>
              <a:t>Using Overlap functions, if the bullet collided with a Pawn, a function is called on the Pawn to decrease the health.</a:t>
            </a:r>
          </a:p>
          <a:p>
            <a:pPr marL="342900" indent="-342900"/>
            <a:r>
              <a:rPr lang="en-GB" sz="1600" dirty="0"/>
              <a:t>Also, the bullet checks the name of person who spawned it to avoid dealing damage to themselves.</a:t>
            </a:r>
          </a:p>
          <a:p>
            <a:pPr marL="342900" indent="-342900"/>
            <a:r>
              <a:rPr lang="en-GB" sz="1600" dirty="0"/>
              <a:t>The logic happens on the server to make sure all clients sync, but the value is further transmitted to an "Owning client" type function, which updates the specific health-bar UI of that player. </a:t>
            </a:r>
          </a:p>
          <a:p>
            <a:pPr marL="342900" indent="-342900"/>
            <a:endParaRPr lang="en-GB" sz="1600" dirty="0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91A6D8-0C82-CCBD-1D44-42653B719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376" y="654288"/>
            <a:ext cx="6541621" cy="15217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578D07-D3DC-D6C3-D190-F3283267C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020" y="2838372"/>
            <a:ext cx="6541104" cy="3424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FB1A3D-CB5F-55ED-B62B-B752B1A4C26D}"/>
              </a:ext>
            </a:extLst>
          </p:cNvPr>
          <p:cNvSpPr txBox="1"/>
          <p:nvPr/>
        </p:nvSpPr>
        <p:spPr>
          <a:xfrm>
            <a:off x="7066642" y="2243667"/>
            <a:ext cx="29663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Calling the dmg function on collision (inside bullet actor)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C31F0-E136-68C1-E6B1-DD8293BBD882}"/>
              </a:ext>
            </a:extLst>
          </p:cNvPr>
          <p:cNvSpPr txBox="1"/>
          <p:nvPr/>
        </p:nvSpPr>
        <p:spPr>
          <a:xfrm>
            <a:off x="7096879" y="6265332"/>
            <a:ext cx="29663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The "receiving damage" logic (inside Pawn)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01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dirty="0"/>
              <a:t>Additional features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000" dirty="0">
                <a:ea typeface="+mn-lt"/>
                <a:cs typeface="+mn-lt"/>
              </a:rPr>
              <a:t>A moving platform object that moves in between 2 points. This is replicated so that all players can see it moving.</a:t>
            </a:r>
          </a:p>
          <a:p>
            <a:pPr marL="342900" indent="-342900"/>
            <a:r>
              <a:rPr lang="en-US" sz="2000" dirty="0"/>
              <a:t>A pressure plate (C++ class and blueprint inherited from it) that activates the moving platform (it can be used for future team collaboration mode).</a:t>
            </a:r>
          </a:p>
          <a:p>
            <a:pPr marL="342900" indent="-342900"/>
            <a:endParaRPr lang="en-GB" sz="1200" dirty="0"/>
          </a:p>
        </p:txBody>
      </p:sp>
      <p:pic>
        <p:nvPicPr>
          <p:cNvPr id="9" name="Picture 4" descr="Text&#10;&#10;Description automatically generated">
            <a:extLst>
              <a:ext uri="{FF2B5EF4-FFF2-40B4-BE49-F238E27FC236}">
                <a16:creationId xmlns:a16="http://schemas.microsoft.com/office/drawing/2014/main" id="{95C6663D-AC07-8679-B76F-2EAA7CD43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62" y="611544"/>
            <a:ext cx="6652464" cy="2633831"/>
          </a:xfrm>
          <a:prstGeom prst="rect">
            <a:avLst/>
          </a:prstGeom>
        </p:spPr>
      </p:pic>
      <p:pic>
        <p:nvPicPr>
          <p:cNvPr id="11" name="Picture 7" descr="Text&#10;&#10;Description automatically generated">
            <a:extLst>
              <a:ext uri="{FF2B5EF4-FFF2-40B4-BE49-F238E27FC236}">
                <a16:creationId xmlns:a16="http://schemas.microsoft.com/office/drawing/2014/main" id="{12AF09BA-F736-75F9-3F86-866732F2F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638" y="3737003"/>
            <a:ext cx="3178629" cy="1573232"/>
          </a:xfrm>
          <a:prstGeom prst="rect">
            <a:avLst/>
          </a:prstGeom>
        </p:spPr>
      </p:pic>
      <p:pic>
        <p:nvPicPr>
          <p:cNvPr id="13" name="Picture 8" descr="Text&#10;&#10;Description automatically generated">
            <a:extLst>
              <a:ext uri="{FF2B5EF4-FFF2-40B4-BE49-F238E27FC236}">
                <a16:creationId xmlns:a16="http://schemas.microsoft.com/office/drawing/2014/main" id="{ADD95E15-9DA5-B814-B935-866A21B35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306" y="3736296"/>
            <a:ext cx="3354009" cy="2366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C6B6EB-D75B-BE95-A9F2-17C14636FBE5}"/>
              </a:ext>
            </a:extLst>
          </p:cNvPr>
          <p:cNvSpPr txBox="1"/>
          <p:nvPr/>
        </p:nvSpPr>
        <p:spPr>
          <a:xfrm>
            <a:off x="6897308" y="3247570"/>
            <a:ext cx="29663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Using </a:t>
            </a:r>
            <a:r>
              <a:rPr lang="en-US" sz="1400" dirty="0" err="1">
                <a:ea typeface="+mn-lt"/>
                <a:cs typeface="+mn-lt"/>
              </a:rPr>
              <a:t>OnOverlap</a:t>
            </a:r>
            <a:r>
              <a:rPr lang="en-US" sz="1400" dirty="0">
                <a:ea typeface="+mn-lt"/>
                <a:cs typeface="+mn-lt"/>
              </a:rPr>
              <a:t> events to move the platform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E9B4F-403F-B970-A3B6-C9A48598FFBD}"/>
              </a:ext>
            </a:extLst>
          </p:cNvPr>
          <p:cNvSpPr txBox="1"/>
          <p:nvPr/>
        </p:nvSpPr>
        <p:spPr>
          <a:xfrm>
            <a:off x="8669260" y="5412617"/>
            <a:ext cx="29663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Setting the replication so that all clients can see the object moving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AC3052-9141-5A45-62AC-08B6D9C125BD}"/>
              </a:ext>
            </a:extLst>
          </p:cNvPr>
          <p:cNvSpPr txBox="1"/>
          <p:nvPr/>
        </p:nvSpPr>
        <p:spPr>
          <a:xfrm>
            <a:off x="5415641" y="6150426"/>
            <a:ext cx="29663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Code to make the object move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11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244980" cy="1080938"/>
          </a:xfrm>
        </p:spPr>
        <p:txBody>
          <a:bodyPr>
            <a:noAutofit/>
          </a:bodyPr>
          <a:lstStyle/>
          <a:p>
            <a:r>
              <a:rPr lang="en-GB" sz="2800" dirty="0"/>
              <a:t>Additional functionalities - Score system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GB" sz="1800" dirty="0">
                <a:ea typeface="+mn-lt"/>
                <a:cs typeface="+mn-lt"/>
              </a:rPr>
              <a:t>Whenever</a:t>
            </a:r>
            <a:r>
              <a:rPr lang="en-GB" sz="1800" dirty="0"/>
              <a:t> a bullet hits a player, it checks if their health is less or equal to 0.</a:t>
            </a:r>
          </a:p>
          <a:p>
            <a:pPr marL="342900" indent="-342900"/>
            <a:r>
              <a:rPr lang="en-GB" sz="1800" dirty="0"/>
              <a:t>If this is true, it checks who shot the bullet using the Instigator and assigns them a point.</a:t>
            </a:r>
            <a:endParaRPr lang="en-GB" sz="1800"/>
          </a:p>
          <a:p>
            <a:pPr marL="342900" indent="-342900"/>
            <a:r>
              <a:rPr lang="en-GB" sz="1800" dirty="0"/>
              <a:t>All points are stored in the Game State, which can be accessed by the server and the clients.</a:t>
            </a:r>
          </a:p>
          <a:p>
            <a:pPr marL="342900" indent="-342900"/>
            <a:endParaRPr lang="en-GB" sz="1800" dirty="0">
              <a:ea typeface="+mn-lt"/>
              <a:cs typeface="+mn-lt"/>
            </a:endParaRPr>
          </a:p>
          <a:p>
            <a:pPr marL="342900" indent="-342900"/>
            <a:endParaRPr lang="en-GB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B1A3D-CB5F-55ED-B62B-B752B1A4C26D}"/>
              </a:ext>
            </a:extLst>
          </p:cNvPr>
          <p:cNvSpPr txBox="1"/>
          <p:nvPr/>
        </p:nvSpPr>
        <p:spPr>
          <a:xfrm>
            <a:off x="7066642" y="2243667"/>
            <a:ext cx="29663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ea typeface="+mn-lt"/>
                <a:cs typeface="+mn-lt"/>
              </a:rPr>
              <a:t>Score update if target is killed 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sz="1400">
                <a:ea typeface="+mn-lt"/>
                <a:cs typeface="+mn-lt"/>
              </a:rPr>
              <a:t>(in Bullet actor)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C31F0-E136-68C1-E6B1-DD8293BBD882}"/>
              </a:ext>
            </a:extLst>
          </p:cNvPr>
          <p:cNvSpPr txBox="1"/>
          <p:nvPr/>
        </p:nvSpPr>
        <p:spPr>
          <a:xfrm>
            <a:off x="7096879" y="5370284"/>
            <a:ext cx="29663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ea typeface="+mn-lt"/>
                <a:cs typeface="+mn-lt"/>
              </a:rPr>
              <a:t>Updating player scores 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sz="1400">
                <a:ea typeface="+mn-lt"/>
                <a:cs typeface="+mn-lt"/>
              </a:rPr>
              <a:t>(on Game State)</a:t>
            </a:r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BC1EC55-1458-70D5-6B49-18A14E0FD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019" y="2840289"/>
            <a:ext cx="6541104" cy="2392993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29513C-E24A-B92E-33BF-F7FFEEA88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019" y="607607"/>
            <a:ext cx="6541104" cy="156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56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94" y="753228"/>
            <a:ext cx="9668288" cy="1080938"/>
          </a:xfrm>
        </p:spPr>
        <p:txBody>
          <a:bodyPr>
            <a:normAutofit/>
          </a:bodyPr>
          <a:lstStyle/>
          <a:p>
            <a:r>
              <a:rPr lang="en-GB" sz="3200"/>
              <a:t>Rejected functionalities and future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168099" cy="359931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Rejected:</a:t>
            </a:r>
            <a:endParaRPr lang="en-US" dirty="0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GB" dirty="0"/>
              <a:t>Sessions 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GB"/>
          </a:p>
          <a:p>
            <a:pPr marL="342900" indent="-342900">
              <a:buFont typeface="Calibri" panose="020B0604020202020204" pitchFamily="34" charset="0"/>
              <a:buChar char="-"/>
            </a:pPr>
            <a:endParaRPr lang="en-GB"/>
          </a:p>
          <a:p>
            <a:pPr marL="0" indent="0">
              <a:buNone/>
            </a:pPr>
            <a:r>
              <a:rPr lang="en-GB" dirty="0"/>
              <a:t>Future: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GB" dirty="0"/>
              <a:t>The players spawn into a lobby system instead of directly in the game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GB" dirty="0"/>
              <a:t>They all get connected once a specific number of players connected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GB" dirty="0"/>
              <a:t>Countdown before spawning a player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GB" dirty="0"/>
              <a:t>The timer should be moved into the Game State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40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31DF29-C9CE-3EF1-D191-E8347DB294ED}"/>
              </a:ext>
            </a:extLst>
          </p:cNvPr>
          <p:cNvSpPr/>
          <p:nvPr/>
        </p:nvSpPr>
        <p:spPr>
          <a:xfrm>
            <a:off x="3352800" y="5296209"/>
            <a:ext cx="5486400" cy="10809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827B4-5081-C307-390C-47B27CF3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changes throughout the development </a:t>
            </a:r>
          </a:p>
        </p:txBody>
      </p:sp>
      <p:pic>
        <p:nvPicPr>
          <p:cNvPr id="1026" name="Picture 2" descr="Unity logo and symbol, meaning, history, PNG">
            <a:extLst>
              <a:ext uri="{FF2B5EF4-FFF2-40B4-BE49-F238E27FC236}">
                <a16:creationId xmlns:a16="http://schemas.microsoft.com/office/drawing/2014/main" id="{F8448132-1D7D-3807-37CE-A7B39BF30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07" y="2484199"/>
            <a:ext cx="3359284" cy="188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real Engine - Wikipedia">
            <a:extLst>
              <a:ext uri="{FF2B5EF4-FFF2-40B4-BE49-F238E27FC236}">
                <a16:creationId xmlns:a16="http://schemas.microsoft.com/office/drawing/2014/main" id="{BEA8F2EF-40C2-91ED-572B-656A4956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598" y="2361670"/>
            <a:ext cx="2048584" cy="213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48DFF62-728B-D9FD-DC39-1EF2E59445A7}"/>
              </a:ext>
            </a:extLst>
          </p:cNvPr>
          <p:cNvSpPr/>
          <p:nvPr/>
        </p:nvSpPr>
        <p:spPr>
          <a:xfrm>
            <a:off x="5090100" y="2888529"/>
            <a:ext cx="2597285" cy="1080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99BEFA-7CC1-2D62-2650-887F4EEA2B77}"/>
              </a:ext>
            </a:extLst>
          </p:cNvPr>
          <p:cNvSpPr txBox="1">
            <a:spLocks/>
          </p:cNvSpPr>
          <p:nvPr/>
        </p:nvSpPr>
        <p:spPr>
          <a:xfrm>
            <a:off x="4004692" y="5296209"/>
            <a:ext cx="5265198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Gameplay Changes</a:t>
            </a:r>
          </a:p>
        </p:txBody>
      </p:sp>
    </p:spTree>
    <p:extLst>
      <p:ext uri="{BB962C8B-B14F-4D97-AF65-F5344CB8AC3E}">
        <p14:creationId xmlns:p14="http://schemas.microsoft.com/office/powerpoint/2010/main" val="3880750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Planets Textures - </a:t>
            </a:r>
            <a:r>
              <a:rPr lang="en-GB" dirty="0">
                <a:hlinkClick r:id="rId2"/>
              </a:rPr>
              <a:t>https://substance3d.adobe.com/assets/allassets/7145ed862594a618610d6efba6a07776b337d85f?assetType=substanceMaterial&amp;assetType=substanceAtlas&amp;assetType=substanceDecal&amp;q=planets%20major_planet%20satellite%20planet%20sci%20fi&amp;u=planet%20sci-fi</a:t>
            </a:r>
            <a:endParaRPr lang="en-GB" dirty="0"/>
          </a:p>
          <a:p>
            <a:r>
              <a:rPr lang="en-GB" dirty="0">
                <a:ea typeface="+mn-lt"/>
                <a:cs typeface="+mn-lt"/>
              </a:rPr>
              <a:t>Sound Effects from </a:t>
            </a:r>
            <a:r>
              <a:rPr lang="en-GB" dirty="0">
                <a:ea typeface="+mn-lt"/>
                <a:cs typeface="+mn-lt"/>
                <a:hlinkClick r:id="rId3"/>
              </a:rPr>
              <a:t>www.Pixabay.com</a:t>
            </a:r>
            <a:r>
              <a:rPr lang="en-GB" dirty="0">
                <a:ea typeface="+mn-lt"/>
                <a:cs typeface="+mn-lt"/>
              </a:rPr>
              <a:t> &amp; </a:t>
            </a:r>
            <a:r>
              <a:rPr lang="en-GB" dirty="0">
                <a:ea typeface="+mn-lt"/>
                <a:cs typeface="+mn-lt"/>
                <a:hlinkClick r:id="rId4"/>
              </a:rPr>
              <a:t>www.FreeSounds.com</a:t>
            </a:r>
            <a:endParaRPr lang="en-GB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687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827B4-5081-C307-390C-47B27CF3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10" y="2733709"/>
            <a:ext cx="7657792" cy="13730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9009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5F3A10-EAED-1E84-94A5-C0B1A9E5C32B}"/>
              </a:ext>
            </a:extLst>
          </p:cNvPr>
          <p:cNvSpPr/>
          <p:nvPr/>
        </p:nvSpPr>
        <p:spPr>
          <a:xfrm>
            <a:off x="883481" y="3012712"/>
            <a:ext cx="3844162" cy="22791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177FA-81B4-7EDE-A507-6552FC37E8F8}"/>
              </a:ext>
            </a:extLst>
          </p:cNvPr>
          <p:cNvSpPr txBox="1">
            <a:spLocks/>
          </p:cNvSpPr>
          <p:nvPr/>
        </p:nvSpPr>
        <p:spPr>
          <a:xfrm>
            <a:off x="883481" y="3012712"/>
            <a:ext cx="10840441" cy="2465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Matteo Curti </a:t>
            </a:r>
            <a:endParaRPr lang="en-US"/>
          </a:p>
          <a:p>
            <a:r>
              <a:rPr lang="en-GB"/>
              <a:t>Oliver Chapman</a:t>
            </a:r>
          </a:p>
          <a:p>
            <a:r>
              <a:rPr lang="en-GB"/>
              <a:t>Iasmina </a:t>
            </a:r>
            <a:r>
              <a:rPr lang="en-GB" err="1"/>
              <a:t>Leagan</a:t>
            </a:r>
            <a:endParaRPr lang="en-GB"/>
          </a:p>
          <a:p>
            <a:r>
              <a:rPr lang="en-GB"/>
              <a:t>Omar </a:t>
            </a:r>
            <a:r>
              <a:rPr lang="en-GB" err="1"/>
              <a:t>Latreche</a:t>
            </a:r>
            <a:endParaRPr lang="en-GB"/>
          </a:p>
          <a:p>
            <a:r>
              <a:rPr lang="en-GB"/>
              <a:t>Joshua Feria De La Torrie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827B4-5081-C307-390C-47B27CF3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Group Specialism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4511DC9-FC80-831E-26E0-B1C871268A19}"/>
              </a:ext>
            </a:extLst>
          </p:cNvPr>
          <p:cNvSpPr/>
          <p:nvPr/>
        </p:nvSpPr>
        <p:spPr>
          <a:xfrm>
            <a:off x="4818434" y="3089546"/>
            <a:ext cx="1099226" cy="248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58619D9-34D3-AA9D-CA66-40D8496F7E76}"/>
              </a:ext>
            </a:extLst>
          </p:cNvPr>
          <p:cNvSpPr/>
          <p:nvPr/>
        </p:nvSpPr>
        <p:spPr>
          <a:xfrm>
            <a:off x="4816813" y="3510612"/>
            <a:ext cx="1099226" cy="248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028FBA-E4D2-FB21-23E9-73B3838AB891}"/>
              </a:ext>
            </a:extLst>
          </p:cNvPr>
          <p:cNvSpPr/>
          <p:nvPr/>
        </p:nvSpPr>
        <p:spPr>
          <a:xfrm>
            <a:off x="4817664" y="3927530"/>
            <a:ext cx="1099226" cy="248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61F6801-A74E-0DAD-C24F-E1FBBB9B885E}"/>
              </a:ext>
            </a:extLst>
          </p:cNvPr>
          <p:cNvSpPr/>
          <p:nvPr/>
        </p:nvSpPr>
        <p:spPr>
          <a:xfrm>
            <a:off x="4816813" y="4429968"/>
            <a:ext cx="1099226" cy="248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96DE1E-4D0F-B4D3-269C-16363748C2DE}"/>
              </a:ext>
            </a:extLst>
          </p:cNvPr>
          <p:cNvSpPr/>
          <p:nvPr/>
        </p:nvSpPr>
        <p:spPr>
          <a:xfrm>
            <a:off x="4816813" y="4932406"/>
            <a:ext cx="1099226" cy="248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E4AFC-3E1C-5AF2-52A3-2573B005A94C}"/>
              </a:ext>
            </a:extLst>
          </p:cNvPr>
          <p:cNvSpPr/>
          <p:nvPr/>
        </p:nvSpPr>
        <p:spPr>
          <a:xfrm>
            <a:off x="6096000" y="3027674"/>
            <a:ext cx="3844162" cy="22791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0C9CE04-AF9F-8CB5-9E05-7DB55A796156}"/>
              </a:ext>
            </a:extLst>
          </p:cNvPr>
          <p:cNvSpPr txBox="1">
            <a:spLocks/>
          </p:cNvSpPr>
          <p:nvPr/>
        </p:nvSpPr>
        <p:spPr>
          <a:xfrm>
            <a:off x="6096000" y="3012712"/>
            <a:ext cx="10840441" cy="2465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Accessibility</a:t>
            </a:r>
          </a:p>
          <a:p>
            <a:r>
              <a:rPr lang="en-GB"/>
              <a:t>Physics</a:t>
            </a:r>
          </a:p>
          <a:p>
            <a:r>
              <a:rPr lang="en-GB"/>
              <a:t>Networking</a:t>
            </a:r>
          </a:p>
          <a:p>
            <a:r>
              <a:rPr lang="en-GB"/>
              <a:t>User Interface</a:t>
            </a:r>
          </a:p>
          <a:p>
            <a:r>
              <a:rPr lang="en-GB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72076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A1E8-99C5-51ED-A6B1-96FBE59F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Matteo Curti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A3961E-E88D-F52E-FFBA-E661EEE58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000"/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19755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2078-75BE-5427-5E5C-FA31B9B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Specialism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49CBE-C3D7-9726-DCCB-96A339A8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ACCESSIBILITY MENU:</a:t>
            </a:r>
          </a:p>
          <a:p>
            <a:r>
              <a:rPr lang="en-GB"/>
              <a:t>Re-mappable controls system, with mouse sensibility.</a:t>
            </a:r>
          </a:p>
          <a:p>
            <a:r>
              <a:rPr lang="en-GB"/>
              <a:t>Invertible camera inputs.</a:t>
            </a:r>
          </a:p>
          <a:p>
            <a:r>
              <a:rPr lang="en-GB"/>
              <a:t>Colour Blindness functionality with multiple types of variation and the severity level of the colour blindness.</a:t>
            </a:r>
          </a:p>
          <a:p>
            <a:r>
              <a:rPr lang="en-GB"/>
              <a:t>Save and Load the system for the Accessibility Menu.</a:t>
            </a:r>
          </a:p>
          <a:p>
            <a:r>
              <a:rPr lang="en-GB"/>
              <a:t>Helped with the scoring system.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27928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9223665AB4641B83A6AFA104D73B5" ma:contentTypeVersion="2" ma:contentTypeDescription="Create a new document." ma:contentTypeScope="" ma:versionID="1541be5517d5ce514ffa550f97c26e5a">
  <xsd:schema xmlns:xsd="http://www.w3.org/2001/XMLSchema" xmlns:xs="http://www.w3.org/2001/XMLSchema" xmlns:p="http://schemas.microsoft.com/office/2006/metadata/properties" xmlns:ns2="13516daa-adb8-4ec8-86af-10f52652d0bb" targetNamespace="http://schemas.microsoft.com/office/2006/metadata/properties" ma:root="true" ma:fieldsID="074175fe2834718f7bf5f9f0170519bc" ns2:_="">
    <xsd:import namespace="13516daa-adb8-4ec8-86af-10f52652d0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516daa-adb8-4ec8-86af-10f52652d0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C92E9F-6C27-4B4D-B898-4CD14B6DC3B9}">
  <ds:schemaRefs>
    <ds:schemaRef ds:uri="13516daa-adb8-4ec8-86af-10f52652d0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D319F76-858B-4467-AC61-EAA4043D7E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1983</Words>
  <Application>Microsoft Office PowerPoint</Application>
  <PresentationFormat>Widescreen</PresentationFormat>
  <Paragraphs>249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Arial,Sans-Serif</vt:lpstr>
      <vt:lpstr>Arial</vt:lpstr>
      <vt:lpstr>Calibri</vt:lpstr>
      <vt:lpstr>Segoe UI</vt:lpstr>
      <vt:lpstr>Trebuchet MS</vt:lpstr>
      <vt:lpstr>Berlin</vt:lpstr>
      <vt:lpstr>Magnetism</vt:lpstr>
      <vt:lpstr>REPOSITORY DIRECTORY</vt:lpstr>
      <vt:lpstr>The first idea</vt:lpstr>
      <vt:lpstr>First Development in Unity</vt:lpstr>
      <vt:lpstr>The changes throughout the development </vt:lpstr>
      <vt:lpstr>DEMO</vt:lpstr>
      <vt:lpstr>The Group Specialism</vt:lpstr>
      <vt:lpstr>Matteo Curti</vt:lpstr>
      <vt:lpstr>Specialism Implementations</vt:lpstr>
      <vt:lpstr>Re-mappable Controls</vt:lpstr>
      <vt:lpstr>Camera Sensibility and Inverted Camera</vt:lpstr>
      <vt:lpstr>Colour Blindness</vt:lpstr>
      <vt:lpstr>Save and Load System</vt:lpstr>
      <vt:lpstr>Generalism Implementations</vt:lpstr>
      <vt:lpstr>Environment Modelling and Texturing</vt:lpstr>
      <vt:lpstr>Movement Scripts</vt:lpstr>
      <vt:lpstr>Change Texture Colour depending on the Character</vt:lpstr>
      <vt:lpstr>Rotating Planets</vt:lpstr>
      <vt:lpstr>Oliver Chapman</vt:lpstr>
      <vt:lpstr>Specialism Implementations</vt:lpstr>
      <vt:lpstr>Original Version</vt:lpstr>
      <vt:lpstr>Initial Development – Gravity Gun V2 </vt:lpstr>
      <vt:lpstr>Initial Development – Gravity Gun V2 </vt:lpstr>
      <vt:lpstr>Character Movement Key Points</vt:lpstr>
      <vt:lpstr>Wall Running</vt:lpstr>
      <vt:lpstr>Wall Running – Jump off Wall</vt:lpstr>
      <vt:lpstr>Advanced Character Movement </vt:lpstr>
      <vt:lpstr>Physics Testing </vt:lpstr>
      <vt:lpstr>General Development </vt:lpstr>
      <vt:lpstr>General Development </vt:lpstr>
      <vt:lpstr>Omar Latreche</vt:lpstr>
      <vt:lpstr>UI Specialism - Design Principles</vt:lpstr>
      <vt:lpstr>UI Components - Game HUD</vt:lpstr>
      <vt:lpstr>UI Components - Pause and Settings Menu</vt:lpstr>
      <vt:lpstr>Accessibility Features</vt:lpstr>
      <vt:lpstr>Iasmina Leagan</vt:lpstr>
      <vt:lpstr>Specialism Implementations</vt:lpstr>
      <vt:lpstr>Sessions - rejected functionalities</vt:lpstr>
      <vt:lpstr>Updated Host/Join </vt:lpstr>
      <vt:lpstr>Implementation using C++ classes</vt:lpstr>
      <vt:lpstr>Replication</vt:lpstr>
      <vt:lpstr>Replication – necessary blueprints</vt:lpstr>
      <vt:lpstr>Replication –  Game Mode</vt:lpstr>
      <vt:lpstr>Spawn/Respawn</vt:lpstr>
      <vt:lpstr>Replication – Different colours for players</vt:lpstr>
      <vt:lpstr>Replication –  Bullet + Health</vt:lpstr>
      <vt:lpstr>Additional features </vt:lpstr>
      <vt:lpstr>Additional functionalities - Score system</vt:lpstr>
      <vt:lpstr>Rejected functionalities and future implementation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Magnetism</dc:title>
  <dc:creator>Oliver M Chapman</dc:creator>
  <cp:lastModifiedBy>Iasmina M Leagan</cp:lastModifiedBy>
  <cp:revision>676</cp:revision>
  <dcterms:created xsi:type="dcterms:W3CDTF">2022-10-11T11:19:02Z</dcterms:created>
  <dcterms:modified xsi:type="dcterms:W3CDTF">2023-05-09T22:08:35Z</dcterms:modified>
</cp:coreProperties>
</file>